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sldIdLst>
    <p:sldId id="256" r:id="rId5"/>
    <p:sldId id="257" r:id="rId6"/>
    <p:sldId id="263" r:id="rId7"/>
    <p:sldId id="264" r:id="rId8"/>
    <p:sldId id="2147375764" r:id="rId9"/>
    <p:sldId id="2147375754" r:id="rId10"/>
    <p:sldId id="2147375758" r:id="rId11"/>
    <p:sldId id="2147375755" r:id="rId12"/>
    <p:sldId id="390" r:id="rId13"/>
    <p:sldId id="2147482604" r:id="rId14"/>
    <p:sldId id="737" r:id="rId15"/>
    <p:sldId id="2147375756" r:id="rId16"/>
    <p:sldId id="2147375779" r:id="rId17"/>
    <p:sldId id="2147375788" r:id="rId18"/>
    <p:sldId id="2147375693" r:id="rId19"/>
    <p:sldId id="2147375744" r:id="rId20"/>
    <p:sldId id="2147375740" r:id="rId21"/>
    <p:sldId id="2147375782" r:id="rId22"/>
    <p:sldId id="2147375781" r:id="rId23"/>
    <p:sldId id="2147375762" r:id="rId24"/>
    <p:sldId id="2147375776" r:id="rId25"/>
    <p:sldId id="2147375778" r:id="rId26"/>
    <p:sldId id="2147375777" r:id="rId27"/>
    <p:sldId id="2147375775" r:id="rId28"/>
    <p:sldId id="2147375786" r:id="rId29"/>
    <p:sldId id="2147375761" r:id="rId30"/>
    <p:sldId id="2147482605" r:id="rId31"/>
    <p:sldId id="2147375771" r:id="rId32"/>
    <p:sldId id="267" r:id="rId33"/>
    <p:sldId id="2147375772" r:id="rId34"/>
    <p:sldId id="271" r:id="rId35"/>
    <p:sldId id="270" r:id="rId36"/>
    <p:sldId id="2147375780" r:id="rId37"/>
    <p:sldId id="2147375784" r:id="rId38"/>
    <p:sldId id="2147482606" r:id="rId39"/>
    <p:sldId id="2147482607" r:id="rId40"/>
    <p:sldId id="2147375773" r:id="rId41"/>
    <p:sldId id="2147375774" r:id="rId42"/>
    <p:sldId id="2147375783" r:id="rId43"/>
    <p:sldId id="266" r:id="rId44"/>
    <p:sldId id="265" r:id="rId45"/>
    <p:sldId id="272" r:id="rId46"/>
    <p:sldId id="273" r:id="rId47"/>
    <p:sldId id="274" r:id="rId48"/>
    <p:sldId id="275" r:id="rId49"/>
    <p:sldId id="277" r:id="rId5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Helvetica Neue" panose="020B0604020202020204"/>
                <a:ea typeface="+mn-ea"/>
                <a:cs typeface="+mn-cs"/>
              </a:defRPr>
            </a:pPr>
            <a:r>
              <a:rPr lang="en-US" sz="1600" b="1" dirty="0" err="1">
                <a:solidFill>
                  <a:schemeClr val="tx1"/>
                </a:solidFill>
                <a:latin typeface="Helvetica Neue" panose="020B0604020202020204"/>
              </a:rPr>
              <a:t>Popolazione</a:t>
            </a:r>
            <a:r>
              <a:rPr lang="en-US" sz="1600" b="1" dirty="0">
                <a:solidFill>
                  <a:schemeClr val="tx1"/>
                </a:solidFill>
                <a:latin typeface="Helvetica Neue" panose="020B0604020202020204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Helvetica Neue" panose="020B0604020202020204"/>
              </a:rPr>
              <a:t>pazienti</a:t>
            </a:r>
            <a:r>
              <a:rPr lang="en-US" sz="1600" b="1" dirty="0">
                <a:solidFill>
                  <a:schemeClr val="tx1"/>
                </a:solidFill>
                <a:latin typeface="Helvetica Neue" panose="020B0604020202020204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Helvetica Neue" panose="020B0604020202020204"/>
              </a:rPr>
              <a:t>cronici</a:t>
            </a:r>
            <a:endParaRPr lang="en-US" sz="1600" b="1" dirty="0">
              <a:solidFill>
                <a:schemeClr val="tx1"/>
              </a:solidFill>
              <a:latin typeface="Helvetica Neue" panose="020B060402020202020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Helvetica Neue" panose="020B060402020202020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Numero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26A-4DF3-9BE3-3D8DCFA45C6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6A-4DF3-9BE3-3D8DCFA45C63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6A-4DF3-9BE3-3D8DCFA45C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" panose="020B0604020202020204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Livello 1</c:v>
                </c:pt>
                <c:pt idx="1">
                  <c:v>Livello 2</c:v>
                </c:pt>
                <c:pt idx="2">
                  <c:v>Livello 3</c:v>
                </c:pt>
              </c:strCache>
            </c:strRef>
          </c:cat>
          <c:val>
            <c:numRef>
              <c:f>Foglio1!$B$2:$B$4</c:f>
              <c:numCache>
                <c:formatCode>#,##0</c:formatCode>
                <c:ptCount val="3"/>
                <c:pt idx="0">
                  <c:v>170530</c:v>
                </c:pt>
                <c:pt idx="1">
                  <c:v>1443510</c:v>
                </c:pt>
                <c:pt idx="2">
                  <c:v>2084473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6A-4DF3-9BE3-3D8DCFA45C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95F1C-DA9B-4937-919D-498554DD7A6D}" type="datetimeFigureOut">
              <a:rPr lang="it-IT" smtClean="0"/>
              <a:t>16/05/2026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2D106-53E2-402B-ACC8-D9F2BBD464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92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2D106-53E2-402B-ACC8-D9F2BBD4641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359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61AB5-E040-FC7D-0DC9-996D7C0C7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75D3EE5-82A5-C819-48E0-B08CC792E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353AFAC-F9C8-BF92-290B-F45E2C94C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21EFC8-5E25-ACA7-180D-C610E4EE5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2D106-53E2-402B-ACC8-D9F2BBD4641A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445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FD406-3E47-85DF-DB29-840805023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A034695-AF3E-8D5C-2EBE-3A703BCB17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0DFEA2F-CD99-9AC6-FCF0-167D26B39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67BDA3-7521-22CD-87BD-D8BE4CE2E5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2D106-53E2-402B-ACC8-D9F2BBD4641A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918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9C551-C3E6-E263-20BE-DDEBB7255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B398550-6C21-5932-438F-9FBD44F10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CAAC0C6-7AED-5F8B-0279-B610AD24A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9345AAC-42FF-126D-AD0A-739FE2225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2D106-53E2-402B-ACC8-D9F2BBD4641A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25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35887-CB1F-C0B3-DC66-2C76769D7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CDFF600-63AB-5CF3-A4AE-EFFB4C81D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D8916ED-33A9-50F8-D7A4-249FC847D9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D4B6BB-1B6C-DC34-2709-C543372212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2D106-53E2-402B-ACC8-D9F2BBD4641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27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>
            <a:extLst>
              <a:ext uri="{FF2B5EF4-FFF2-40B4-BE49-F238E27FC236}">
                <a16:creationId xmlns:a16="http://schemas.microsoft.com/office/drawing/2014/main" id="{DBD71A12-66C7-4E0B-BCA7-7D3D6DD7FC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Segnaposto note 2">
            <a:extLst>
              <a:ext uri="{FF2B5EF4-FFF2-40B4-BE49-F238E27FC236}">
                <a16:creationId xmlns:a16="http://schemas.microsoft.com/office/drawing/2014/main" id="{8BF0B36F-0B08-44F1-B2AA-3AADF021CC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64516" name="Segnaposto numero diapositiva 3">
            <a:extLst>
              <a:ext uri="{FF2B5EF4-FFF2-40B4-BE49-F238E27FC236}">
                <a16:creationId xmlns:a16="http://schemas.microsoft.com/office/drawing/2014/main" id="{59400C56-9ACA-47A7-A9E2-F87A90DFE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DDF8DF-5229-46E9-8440-B2E2E74D51ED}" type="slidenum">
              <a:rPr lang="it-IT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382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BC1FB-8178-40D7-843D-99BB34EBE77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211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7B7ED-1F78-4C8A-97AA-5B0904C8195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954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8642F-C162-4C4F-A708-2FC6D57968E5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559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797B6-F521-5EFF-5680-F43ADB04F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5F3C077-0D86-D0DB-563A-04DC656F6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98754C1-9FFA-ADD1-CD0B-D95CB14E8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7F1A50-76EF-5FD3-6884-584627660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2D106-53E2-402B-ACC8-D9F2BBD4641A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199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931E2-4328-91B7-6F6F-7FEC7759F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82BE024-96F2-4A4C-C45B-CD695FEB4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CFA1057-F093-9EE7-EBA8-E80941DC5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23D3FE-E47B-19F2-0D0D-04B69673F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2D106-53E2-402B-ACC8-D9F2BBD4641A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767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B054A-CBFA-3FAD-2D5E-9AFEA11F7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7A662A9-FF89-4A7F-9229-D52F05EFB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EC666CE-7BBA-D730-B325-049DB7E37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7A12C8-C04F-DCAD-C81F-AD7729431A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2D106-53E2-402B-ACC8-D9F2BBD4641A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19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A6BC1D-7BC3-AA4A-035C-F109EBD5C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3BD6D8F-5910-71F8-0324-96EA2EAAE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FD3AED-61B2-FA36-D7A8-E99268C5A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7194-BD25-4AEB-89A1-166CA31EFB61}" type="datetimeFigureOut">
              <a:rPr lang="it-IT" smtClean="0"/>
              <a:t>16/05/2026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8A8F60-115B-D63B-14C8-3403DF9E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F8B113-2A4C-FF9E-AE02-2C5C78EB3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691E-6752-438C-9B66-E5CC740ED8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92025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069DE-E36A-30AF-E7DD-9CC0441EC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9CB6FCF-9EA9-93B9-B51A-F7660058B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3AC47A-7D75-8515-E208-2181DBB9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7194-BD25-4AEB-89A1-166CA31EFB61}" type="datetimeFigureOut">
              <a:rPr lang="it-IT" smtClean="0"/>
              <a:t>16/05/2026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207E09-6F8D-C4B1-23A7-AD8CD5325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9B47EE-2D03-6E8A-000E-45F04FC5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691E-6752-438C-9B66-E5CC740ED8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73140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2B54ABF-7E17-28D1-B99A-2F750B0C1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C330EB-A544-A440-9804-73958EFCD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699520-1B6E-D0E2-6BE4-6457D275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7194-BD25-4AEB-89A1-166CA31EFB61}" type="datetimeFigureOut">
              <a:rPr lang="it-IT" smtClean="0"/>
              <a:t>16/05/2026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571E4A-D466-EF28-2435-903D6BF63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D28F8F-6382-725F-F9F5-7C93FC38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691E-6752-438C-9B66-E5CC740ED8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0591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DD51-5CEE-444D-8EFC-B0EE10F0A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67A482-8F6C-4E15-A447-CC9D267D29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E4D6-76DA-4D77-93C0-900CB3FED2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269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21860" y="6221733"/>
            <a:ext cx="315740" cy="269239"/>
          </a:xfrm>
          <a:prstGeom prst="rect">
            <a:avLst/>
          </a:prstGeom>
        </p:spPr>
        <p:txBody>
          <a:bodyPr/>
          <a:lstStyle>
            <a:lvl1pPr defTabSz="844031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67455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CC1C9-3E07-008F-8557-C19705A2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DC9AE4-8FEA-FB44-1447-05494050A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6B6387-F9A1-D495-0BA0-B2BBF5800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7194-BD25-4AEB-89A1-166CA31EFB61}" type="datetimeFigureOut">
              <a:rPr lang="it-IT" smtClean="0"/>
              <a:t>16/05/2026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5E4B3E-B1AE-2A0B-C17B-B56B1AB5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B65792-6B23-BAB8-76A8-BE708F46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691E-6752-438C-9B66-E5CC740ED8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02321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902695-5951-4C59-46B4-C368A195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4E103C-3B4D-9076-1DA7-2A3AFE929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ACB139-0216-0FBE-DEC4-C5ADC2472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7194-BD25-4AEB-89A1-166CA31EFB61}" type="datetimeFigureOut">
              <a:rPr lang="it-IT" smtClean="0"/>
              <a:t>16/05/2026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5CF478-9FA9-7BB4-1881-804CD1416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1EC981-84FD-5660-9963-E677DCE0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691E-6752-438C-9B66-E5CC740ED8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00410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1B73E8-78B6-3C4C-284F-0A26D6C5A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4EB30F-246A-9CA2-38A2-3D1B7B4FC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FF7E6F-8D5E-564F-133C-674A86C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629D51-991C-4A0E-175B-007472C13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7194-BD25-4AEB-89A1-166CA31EFB61}" type="datetimeFigureOut">
              <a:rPr lang="it-IT" smtClean="0"/>
              <a:t>16/05/2026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79D54F-CABF-D4C5-08DA-DDE143F6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8C9047F-4462-0F77-C6AB-568E6189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691E-6752-438C-9B66-E5CC740ED8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2991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148B92-6623-D008-BAFA-1162449F0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AB8C4E-52BC-B626-7AFF-5BAB987C6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6851A3E-DC97-9F54-EB6B-5210577EA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CCD7A95-67C2-C957-3F51-607733994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FABB125-0BDD-8FAF-5309-FD58249D7D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C522E87-3C41-75B4-EEE7-258F3465F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7194-BD25-4AEB-89A1-166CA31EFB61}" type="datetimeFigureOut">
              <a:rPr lang="it-IT" smtClean="0"/>
              <a:t>16/05/2026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23D6F09-6D7B-ACFD-B50B-E877C082F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0C04825-4A64-D10D-D60B-A46D429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691E-6752-438C-9B66-E5CC740ED8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9306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9F1C88-C08B-D4CE-D88C-548B9EA9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51B1257-78E1-04E3-C1CC-38D97CF6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7194-BD25-4AEB-89A1-166CA31EFB61}" type="datetimeFigureOut">
              <a:rPr lang="it-IT" smtClean="0"/>
              <a:t>16/05/2026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E285F2-761F-9DFD-36DB-4EAFB370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ED10EFD-2077-0BCD-79A9-22DCBE24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691E-6752-438C-9B66-E5CC740ED8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03836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DD3C4FD-5C40-A6C1-3525-A84B7301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7194-BD25-4AEB-89A1-166CA31EFB61}" type="datetimeFigureOut">
              <a:rPr lang="it-IT" smtClean="0"/>
              <a:t>16/05/2026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78D3260-0054-1FE8-F85B-17755ED8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0C50561-A340-B418-3EF4-C4E179B4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691E-6752-438C-9B66-E5CC740ED8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12077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9D4C71-D4F7-B367-8418-869421D9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ECB65A-15C8-7C1B-05E3-367FA684D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8FE65B-6933-685F-A474-3D439ACCA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2471A8-009F-F198-CF57-001F0BB3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7194-BD25-4AEB-89A1-166CA31EFB61}" type="datetimeFigureOut">
              <a:rPr lang="it-IT" smtClean="0"/>
              <a:t>16/05/2026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9F05FE-FD0F-EC6A-D225-F90257EED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E5F074-4444-6439-0011-5038FDF5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691E-6752-438C-9B66-E5CC740ED8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24514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5641EE-24E7-8024-7133-5BAC726FD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AAD7E84-5EE9-C957-B3D2-1162E241D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1A6034-71A7-48D3-C976-2F0156AB8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52840F-D479-15C4-353B-074E19B8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7194-BD25-4AEB-89A1-166CA31EFB61}" type="datetimeFigureOut">
              <a:rPr lang="it-IT" smtClean="0"/>
              <a:t>16/05/2026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B19B64-C62F-191C-A8D6-E21A2600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F16D56-669A-29F6-67BC-A5F3E436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691E-6752-438C-9B66-E5CC740ED8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4384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9F2120-C03C-7179-A4E9-9E4B7BA8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C5CD5C-3B27-BFEA-9AC7-6B3FE1804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63905C-C33C-0D22-4092-922A0E8D7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C7194-BD25-4AEB-89A1-166CA31EFB61}" type="datetimeFigureOut">
              <a:rPr lang="it-IT" smtClean="0"/>
              <a:t>16/05/2026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545B19-D817-52CC-1057-0F43E2B3E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CD967F-B330-82EF-C8DC-AAF6D9B9A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22691E-6752-438C-9B66-E5CC740ED8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85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5EBCA1A-7258-8AC8-E0AF-53E79A9FD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6" r="13612" b="909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C9F6B85-3FB2-25A2-E124-E0DA4771B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002081"/>
            <a:ext cx="5452556" cy="143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dirty="0"/>
              <a:t>CONVEGNO 15/16 MAGGIO 26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40078B6-A49E-6950-3486-50C231ACA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dirty="0"/>
              <a:t>SOLUZIONI ALLA MANCANZA DI PERSONALE SANITARIO</a:t>
            </a:r>
            <a:br>
              <a:rPr lang="en-US" sz="2000" dirty="0"/>
            </a:br>
            <a:r>
              <a:rPr lang="en-US" sz="2000" dirty="0"/>
              <a:t>( MMG, SPECIALISTI , INF. PROF 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4C8DCC-1627-3BAE-C877-967D1D54CFD3}"/>
              </a:ext>
            </a:extLst>
          </p:cNvPr>
          <p:cNvSpPr txBox="1"/>
          <p:nvPr/>
        </p:nvSpPr>
        <p:spPr>
          <a:xfrm>
            <a:off x="2177143" y="6081063"/>
            <a:ext cx="433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CMMG – CREMONA  -  RETESERVICE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93FF6ED-38FE-E926-32BD-2CCC22B00934}"/>
              </a:ext>
            </a:extLst>
          </p:cNvPr>
          <p:cNvSpPr txBox="1"/>
          <p:nvPr/>
        </p:nvSpPr>
        <p:spPr>
          <a:xfrm>
            <a:off x="350291" y="4231924"/>
            <a:ext cx="476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SEDE CONVEGNO : FONDAZIONE E.GERMANI</a:t>
            </a:r>
          </a:p>
        </p:txBody>
      </p:sp>
    </p:spTree>
    <p:extLst>
      <p:ext uri="{BB962C8B-B14F-4D97-AF65-F5344CB8AC3E}">
        <p14:creationId xmlns:p14="http://schemas.microsoft.com/office/powerpoint/2010/main" val="3556614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F36A927-9587-1076-C09E-7D3DCBFB2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054" y="0"/>
            <a:ext cx="3673891" cy="127652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08AFCA2-BFA6-BFAB-E204-2CA4DF057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408" y="1276522"/>
            <a:ext cx="7859222" cy="105742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B025CA3-8BEB-E4FE-EC9D-706434345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551" y="2122410"/>
            <a:ext cx="4525006" cy="404869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26309EA-7B8A-8EA7-F841-3B71975B9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714" y="2452046"/>
            <a:ext cx="4496427" cy="148610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3FA4137-808E-8DCA-510F-75767A6F2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7271" y="3938153"/>
            <a:ext cx="4382112" cy="123842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9F9EB67-86B0-05F9-895F-DFFBFA1E7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5377" y="5457635"/>
            <a:ext cx="4344006" cy="24768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2448CB7-48B7-5462-3ED9-F3F4128034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7271" y="5138470"/>
            <a:ext cx="4077269" cy="28579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AF6423E-FCBD-091D-5CD1-08D89663F6F3}"/>
              </a:ext>
            </a:extLst>
          </p:cNvPr>
          <p:cNvSpPr/>
          <p:nvPr/>
        </p:nvSpPr>
        <p:spPr>
          <a:xfrm>
            <a:off x="9622546" y="6486280"/>
            <a:ext cx="1764531" cy="352806"/>
          </a:xfrm>
          <a:prstGeom prst="rect">
            <a:avLst/>
          </a:prstGeom>
          <a:solidFill>
            <a:srgbClr val="297A38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40698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olo 1">
            <a:extLst>
              <a:ext uri="{FF2B5EF4-FFF2-40B4-BE49-F238E27FC236}">
                <a16:creationId xmlns:a16="http://schemas.microsoft.com/office/drawing/2014/main" id="{E712AE97-9744-466A-B00C-5B5F8AC76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852" y="343561"/>
            <a:ext cx="11281833" cy="64145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it-IT" altLang="it-IT" sz="3200" b="1" dirty="0">
                <a:solidFill>
                  <a:srgbClr val="008000"/>
                </a:solidFill>
              </a:rPr>
              <a:t>PERCENTUALI  PRESA IN CARICO E ADESIONI PER CATEGORIA (dati a  SETTEMBRE   2019)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74A3E60A-BCCB-4D95-8152-4DD492841E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9288" y="1825625"/>
          <a:ext cx="8208962" cy="2499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1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ENTE </a:t>
                      </a:r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PRENOTATI</a:t>
                      </a:r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PATTI DI CURA </a:t>
                      </a:r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PAI redatti </a:t>
                      </a:r>
                    </a:p>
                  </a:txBody>
                  <a:tcPr marL="91441" marR="9144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ASP </a:t>
                      </a:r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0,5%</a:t>
                      </a:r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 0,3%</a:t>
                      </a:r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0.2%</a:t>
                      </a:r>
                    </a:p>
                  </a:txBody>
                  <a:tcPr marL="91441" marR="91441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ASST-IRCCS PUBBLICI</a:t>
                      </a:r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16%</a:t>
                      </a:r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12%</a:t>
                      </a:r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 8%</a:t>
                      </a:r>
                    </a:p>
                  </a:txBody>
                  <a:tcPr marL="91441" marR="91441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COOP MMG </a:t>
                      </a:r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  </a:t>
                      </a:r>
                      <a:r>
                        <a:rPr lang="it-IT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79%</a:t>
                      </a:r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  </a:t>
                      </a:r>
                      <a:r>
                        <a:rPr lang="it-IT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83%</a:t>
                      </a:r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  </a:t>
                      </a:r>
                      <a:r>
                        <a:rPr lang="it-IT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91% </a:t>
                      </a:r>
                    </a:p>
                  </a:txBody>
                  <a:tcPr marL="91441" marR="91441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SAN/ SOCIO SAN </a:t>
                      </a:r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4,5%</a:t>
                      </a:r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3.7%</a:t>
                      </a:r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0.8%</a:t>
                      </a:r>
                    </a:p>
                  </a:txBody>
                  <a:tcPr marL="91441" marR="91441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5747" name="Immagine 4">
            <a:extLst>
              <a:ext uri="{FF2B5EF4-FFF2-40B4-BE49-F238E27FC236}">
                <a16:creationId xmlns:a16="http://schemas.microsoft.com/office/drawing/2014/main" id="{F1C6A990-1393-43ED-A325-19C0BDEF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4784725"/>
            <a:ext cx="825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48" name="CasellaDiTesto 2">
            <a:extLst>
              <a:ext uri="{FF2B5EF4-FFF2-40B4-BE49-F238E27FC236}">
                <a16:creationId xmlns:a16="http://schemas.microsoft.com/office/drawing/2014/main" id="{56445E5A-0A9C-4BCE-899A-8FDA40C96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4356100"/>
            <a:ext cx="4924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sz="1800">
                <a:solidFill>
                  <a:prstClr val="black"/>
                </a:solidFill>
              </a:rPr>
              <a:t>PERCENTUALI ELABORATE SU DATI PRELIMINARI DI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ED90DF-7470-4C7D-8972-5EBFE2618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04" y="5503037"/>
            <a:ext cx="88955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sz="1800" b="1" dirty="0">
                <a:solidFill>
                  <a:srgbClr val="002060"/>
                </a:solidFill>
              </a:rPr>
              <a:t>I GESTORI OSPEDALIERI PUBBLICI E PRIVATI HANNO UN RUOLO MARGINALE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sz="1800" b="1" dirty="0">
                <a:solidFill>
                  <a:srgbClr val="002060"/>
                </a:solidFill>
              </a:rPr>
              <a:t>E HANNO DICHIARATO DI VOLER CONTINUARE A FARE GLI EROGATORI …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sz="1800" b="1" dirty="0">
                <a:solidFill>
                  <a:srgbClr val="002060"/>
                </a:solidFill>
              </a:rPr>
              <a:t>come è giusto che sia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EE3DC5E-D462-612E-B3DA-C01D7DB1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135" y="1638152"/>
            <a:ext cx="8895578" cy="4800088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984A5D8-0456-34AA-DEC2-955EE488A03A}"/>
              </a:ext>
            </a:extLst>
          </p:cNvPr>
          <p:cNvSpPr/>
          <p:nvPr/>
        </p:nvSpPr>
        <p:spPr>
          <a:xfrm>
            <a:off x="0" y="6477001"/>
            <a:ext cx="12161962" cy="380999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61D194-2446-1A17-8998-C4795E98F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latin typeface="Helvetica Neue" panose="020B0604020202020204"/>
              </a:rPr>
              <a:t>Il nuovo modello di Presa in carico del paziente cronico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5F13A9F-4A76-2691-8798-73CA3BACC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E4D6-76DA-4D77-93C0-900CB3FED25D}" type="slidenum">
              <a:rPr lang="it-IT" smtClean="0">
                <a:latin typeface="Helvetica Neue" panose="020B0604020202020204"/>
              </a:rPr>
              <a:pPr/>
              <a:t>12</a:t>
            </a:fld>
            <a:endParaRPr lang="it-IT">
              <a:latin typeface="Helvetica Neue" panose="020B0604020202020204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4B6C658-5A61-7B2B-E4DA-EE51CBA03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019" y="6477001"/>
            <a:ext cx="807943" cy="381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EE5E5F96-89FE-BB12-B5E3-27BA7315A867}"/>
              </a:ext>
            </a:extLst>
          </p:cNvPr>
          <p:cNvSpPr/>
          <p:nvPr/>
        </p:nvSpPr>
        <p:spPr>
          <a:xfrm>
            <a:off x="0" y="6477001"/>
            <a:ext cx="12161962" cy="380999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4686FBB-3DF4-F51D-655E-9C3E421E8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731" y="1133709"/>
            <a:ext cx="7810500" cy="532155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59A958B-B522-03D6-633A-110096B37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937" y="842961"/>
            <a:ext cx="7858125" cy="53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95A9FAC-1B5D-166A-84EA-0CD5A016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CC-81DF-4DDF-AA37-789D288BB887}" type="slidenum">
              <a:rPr lang="it-IT" smtClean="0"/>
              <a:t>13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3B55C38-65C1-B075-D1F4-9806C9FD8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317" y="323717"/>
            <a:ext cx="8552704" cy="599594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5988250-67A0-6DBD-3A24-A727A2E19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62" y="2353457"/>
            <a:ext cx="4051603" cy="2680315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55FE5F0-5143-F35C-FD3F-5DBCEE2BECA5}"/>
              </a:ext>
            </a:extLst>
          </p:cNvPr>
          <p:cNvCxnSpPr>
            <a:cxnSpLocks/>
          </p:cNvCxnSpPr>
          <p:nvPr/>
        </p:nvCxnSpPr>
        <p:spPr>
          <a:xfrm>
            <a:off x="6096000" y="3796002"/>
            <a:ext cx="556861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732AFB3-1D60-2E04-55B6-F1D6FD288362}"/>
              </a:ext>
            </a:extLst>
          </p:cNvPr>
          <p:cNvCxnSpPr>
            <a:cxnSpLocks/>
          </p:cNvCxnSpPr>
          <p:nvPr/>
        </p:nvCxnSpPr>
        <p:spPr>
          <a:xfrm>
            <a:off x="4452749" y="4035844"/>
            <a:ext cx="73295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233FC33-0451-1E47-6A54-E49A92BAE14A}"/>
              </a:ext>
            </a:extLst>
          </p:cNvPr>
          <p:cNvCxnSpPr>
            <a:cxnSpLocks/>
          </p:cNvCxnSpPr>
          <p:nvPr/>
        </p:nvCxnSpPr>
        <p:spPr>
          <a:xfrm>
            <a:off x="4452749" y="4305668"/>
            <a:ext cx="73295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29C2992-0E13-6BB3-E603-55417E92B6C6}"/>
              </a:ext>
            </a:extLst>
          </p:cNvPr>
          <p:cNvCxnSpPr>
            <a:cxnSpLocks/>
          </p:cNvCxnSpPr>
          <p:nvPr/>
        </p:nvCxnSpPr>
        <p:spPr>
          <a:xfrm>
            <a:off x="4452749" y="4545510"/>
            <a:ext cx="73295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5F1AE686-5794-6AF7-73FC-1A0CBC64FF48}"/>
              </a:ext>
            </a:extLst>
          </p:cNvPr>
          <p:cNvCxnSpPr>
            <a:cxnSpLocks/>
          </p:cNvCxnSpPr>
          <p:nvPr/>
        </p:nvCxnSpPr>
        <p:spPr>
          <a:xfrm>
            <a:off x="4452749" y="5573421"/>
            <a:ext cx="75848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CD81807-3F94-D2BB-31AF-386E90304DEF}"/>
              </a:ext>
            </a:extLst>
          </p:cNvPr>
          <p:cNvCxnSpPr>
            <a:cxnSpLocks/>
          </p:cNvCxnSpPr>
          <p:nvPr/>
        </p:nvCxnSpPr>
        <p:spPr>
          <a:xfrm>
            <a:off x="4261465" y="5303597"/>
            <a:ext cx="75848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B31C8C34-3FE9-1CAF-2CE2-5BA68E1D86E5}"/>
              </a:ext>
            </a:extLst>
          </p:cNvPr>
          <p:cNvCxnSpPr>
            <a:cxnSpLocks/>
          </p:cNvCxnSpPr>
          <p:nvPr/>
        </p:nvCxnSpPr>
        <p:spPr>
          <a:xfrm>
            <a:off x="4261465" y="5798273"/>
            <a:ext cx="75848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64C7232A-95D5-176D-AD51-43872E67E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074" y="2030557"/>
            <a:ext cx="1633929" cy="2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3058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1C65F-21CE-3836-ADF1-0E95B6179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E5EB8B4-EE7B-2969-0D8C-AD361B676A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E4D6-76DA-4D77-93C0-900CB3FED25D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600DF99-D565-AA6A-C077-B148D5BC4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36" y="1708727"/>
            <a:ext cx="11095240" cy="329927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5D80AC7-8E83-BE69-AF2A-F88292ECE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8" y="66205"/>
            <a:ext cx="12136544" cy="679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6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408245-1506-CD4E-4EE9-01B97AAA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 pazienti cronici in Regione Lombardia con la nuova BDA</a:t>
            </a:r>
            <a:endParaRPr lang="it-IT" b="1" dirty="0">
              <a:latin typeface="Helvetica Neue" panose="020B0604020202020204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6042EE8-290D-FD5B-60A9-AB9719D555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E4D6-76DA-4D77-93C0-900CB3FED25D}" type="slidenum">
              <a:rPr lang="it-IT" smtClean="0">
                <a:latin typeface="Helvetica Neue" panose="020B0604020202020204"/>
              </a:rPr>
              <a:pPr/>
              <a:t>15</a:t>
            </a:fld>
            <a:endParaRPr lang="it-IT">
              <a:latin typeface="Helvetica Neue" panose="020B0604020202020204"/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D42204C8-9007-1DDA-F32C-C8AF163CA5F8}"/>
              </a:ext>
            </a:extLst>
          </p:cNvPr>
          <p:cNvGrpSpPr/>
          <p:nvPr/>
        </p:nvGrpSpPr>
        <p:grpSpPr>
          <a:xfrm>
            <a:off x="334963" y="4999517"/>
            <a:ext cx="2833200" cy="1022524"/>
            <a:chOff x="1472100" y="4839295"/>
            <a:chExt cx="2833200" cy="1022522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DBB5D4EB-A04D-E2E5-43ED-935E87F79816}"/>
                </a:ext>
              </a:extLst>
            </p:cNvPr>
            <p:cNvSpPr txBox="1"/>
            <p:nvPr/>
          </p:nvSpPr>
          <p:spPr>
            <a:xfrm>
              <a:off x="1625600" y="4839295"/>
              <a:ext cx="2679700" cy="1022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401" dirty="0">
                  <a:latin typeface="Helvetica Neue" panose="020B0604020202020204"/>
                </a:rPr>
                <a:t>PRIMO LIVELLO (5%)</a:t>
              </a:r>
            </a:p>
            <a:p>
              <a:pPr>
                <a:lnSpc>
                  <a:spcPct val="150000"/>
                </a:lnSpc>
              </a:pPr>
              <a:r>
                <a:rPr lang="it-IT" sz="1401" dirty="0">
                  <a:latin typeface="Helvetica Neue" panose="020B0604020202020204"/>
                </a:rPr>
                <a:t>SECONDO LIVELLO (45%)</a:t>
              </a:r>
            </a:p>
            <a:p>
              <a:pPr>
                <a:lnSpc>
                  <a:spcPct val="150000"/>
                </a:lnSpc>
              </a:pPr>
              <a:r>
                <a:rPr lang="it-IT" sz="1401" dirty="0">
                  <a:latin typeface="Helvetica Neue" panose="020B0604020202020204"/>
                </a:rPr>
                <a:t>TERZO LIVELLO (55%)</a:t>
              </a: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B4AC0246-FCA4-F17F-740A-DFC90AAD5022}"/>
                </a:ext>
              </a:extLst>
            </p:cNvPr>
            <p:cNvSpPr/>
            <p:nvPr/>
          </p:nvSpPr>
          <p:spPr>
            <a:xfrm>
              <a:off x="1472100" y="4959765"/>
              <a:ext cx="180000" cy="1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01">
                <a:latin typeface="Helvetica Neue" panose="020B0604020202020204"/>
              </a:endParaRPr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D69A1C70-438D-F9B2-00AC-72511C4A0B0D}"/>
                </a:ext>
              </a:extLst>
            </p:cNvPr>
            <p:cNvSpPr/>
            <p:nvPr/>
          </p:nvSpPr>
          <p:spPr>
            <a:xfrm>
              <a:off x="1472650" y="5289686"/>
              <a:ext cx="180000" cy="18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01">
                <a:latin typeface="Helvetica Neue" panose="020B0604020202020204"/>
              </a:endParaRP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4002196-4A5B-426F-D9C0-9761ABD02283}"/>
                </a:ext>
              </a:extLst>
            </p:cNvPr>
            <p:cNvSpPr/>
            <p:nvPr/>
          </p:nvSpPr>
          <p:spPr>
            <a:xfrm>
              <a:off x="1472100" y="5619606"/>
              <a:ext cx="180000" cy="180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01">
                <a:latin typeface="Helvetica Neue" panose="020B0604020202020204"/>
              </a:endParaRPr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9A0F434-C598-CDAC-9EF2-12840311B5C8}"/>
              </a:ext>
            </a:extLst>
          </p:cNvPr>
          <p:cNvSpPr txBox="1"/>
          <p:nvPr/>
        </p:nvSpPr>
        <p:spPr>
          <a:xfrm>
            <a:off x="1252844" y="4578385"/>
            <a:ext cx="3358544" cy="307905"/>
          </a:xfrm>
          <a:prstGeom prst="rect">
            <a:avLst/>
          </a:prstGeom>
          <a:noFill/>
          <a:ln w="19050">
            <a:solidFill>
              <a:srgbClr val="297A38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1" dirty="0">
                <a:latin typeface="Helvetica Neue" panose="020B0604020202020204"/>
              </a:rPr>
              <a:t>Totale dei pazienti cronici:  </a:t>
            </a:r>
            <a:r>
              <a:rPr lang="it-IT" sz="1401" b="1" dirty="0">
                <a:latin typeface="Helvetica Neue" panose="020B0604020202020204"/>
              </a:rPr>
              <a:t>3.698.513 </a:t>
            </a:r>
          </a:p>
        </p:txBody>
      </p:sp>
      <p:sp>
        <p:nvSpPr>
          <p:cNvPr id="180" name="Rettangolo 179">
            <a:extLst>
              <a:ext uri="{FF2B5EF4-FFF2-40B4-BE49-F238E27FC236}">
                <a16:creationId xmlns:a16="http://schemas.microsoft.com/office/drawing/2014/main" id="{29070D41-468C-FA11-FBF2-9D4F8AA643E6}"/>
              </a:ext>
            </a:extLst>
          </p:cNvPr>
          <p:cNvSpPr/>
          <p:nvPr/>
        </p:nvSpPr>
        <p:spPr>
          <a:xfrm>
            <a:off x="7276378" y="921894"/>
            <a:ext cx="1008000" cy="5337776"/>
          </a:xfrm>
          <a:prstGeom prst="rect">
            <a:avLst/>
          </a:prstGeom>
          <a:solidFill>
            <a:srgbClr val="FF0000">
              <a:alpha val="3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36003"/>
            <a:r>
              <a:rPr lang="it-IT" sz="1001" b="1">
                <a:solidFill>
                  <a:schemeClr val="tx1"/>
                </a:solidFill>
                <a:latin typeface="Helvetica Neue" panose="020B0604020202020204"/>
              </a:rPr>
              <a:t>PRIMO LIVELLO</a:t>
            </a:r>
          </a:p>
        </p:txBody>
      </p:sp>
      <p:sp>
        <p:nvSpPr>
          <p:cNvPr id="181" name="Rettangolo 180">
            <a:extLst>
              <a:ext uri="{FF2B5EF4-FFF2-40B4-BE49-F238E27FC236}">
                <a16:creationId xmlns:a16="http://schemas.microsoft.com/office/drawing/2014/main" id="{9ED49AB7-ECB9-4FCE-6DD5-1EBB6175B799}"/>
              </a:ext>
            </a:extLst>
          </p:cNvPr>
          <p:cNvSpPr/>
          <p:nvPr/>
        </p:nvSpPr>
        <p:spPr>
          <a:xfrm>
            <a:off x="8467265" y="921894"/>
            <a:ext cx="1008000" cy="5337776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36003"/>
            <a:r>
              <a:rPr lang="it-IT" sz="1001" b="1" dirty="0">
                <a:solidFill>
                  <a:schemeClr val="tx1"/>
                </a:solidFill>
                <a:latin typeface="Helvetica Neue" panose="020B0604020202020204"/>
              </a:rPr>
              <a:t>SECONDO LIVELLO</a:t>
            </a:r>
          </a:p>
        </p:txBody>
      </p:sp>
      <p:sp>
        <p:nvSpPr>
          <p:cNvPr id="182" name="Rettangolo 181">
            <a:extLst>
              <a:ext uri="{FF2B5EF4-FFF2-40B4-BE49-F238E27FC236}">
                <a16:creationId xmlns:a16="http://schemas.microsoft.com/office/drawing/2014/main" id="{EF7FBE30-795A-788A-715E-4E5AC7049567}"/>
              </a:ext>
            </a:extLst>
          </p:cNvPr>
          <p:cNvSpPr/>
          <p:nvPr/>
        </p:nvSpPr>
        <p:spPr>
          <a:xfrm>
            <a:off x="9658153" y="921894"/>
            <a:ext cx="1008000" cy="5337776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36003"/>
            <a:r>
              <a:rPr lang="it-IT" sz="1001" b="1">
                <a:solidFill>
                  <a:schemeClr val="tx1"/>
                </a:solidFill>
                <a:latin typeface="Helvetica Neue" panose="020B0604020202020204"/>
              </a:rPr>
              <a:t>TERZO LIVELLO</a:t>
            </a:r>
          </a:p>
        </p:txBody>
      </p:sp>
      <p:sp>
        <p:nvSpPr>
          <p:cNvPr id="183" name="Rettangolo 182">
            <a:extLst>
              <a:ext uri="{FF2B5EF4-FFF2-40B4-BE49-F238E27FC236}">
                <a16:creationId xmlns:a16="http://schemas.microsoft.com/office/drawing/2014/main" id="{391CB654-C669-2175-492E-E4E8E259EB8B}"/>
              </a:ext>
            </a:extLst>
          </p:cNvPr>
          <p:cNvSpPr/>
          <p:nvPr/>
        </p:nvSpPr>
        <p:spPr>
          <a:xfrm>
            <a:off x="10849038" y="921894"/>
            <a:ext cx="1008000" cy="5337776"/>
          </a:xfrm>
          <a:prstGeom prst="rect">
            <a:avLst/>
          </a:prstGeom>
          <a:solidFill>
            <a:schemeClr val="bg2">
              <a:lumMod val="60000"/>
              <a:lumOff val="40000"/>
              <a:alpha val="3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36003"/>
            <a:r>
              <a:rPr lang="it-IT" sz="1001" b="1">
                <a:solidFill>
                  <a:schemeClr val="tx1"/>
                </a:solidFill>
                <a:latin typeface="Helvetica Neue" panose="020B0604020202020204"/>
              </a:rPr>
              <a:t>TOTALE</a:t>
            </a:r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4559CEEF-0B29-C893-35D6-624422D1C04F}"/>
              </a:ext>
            </a:extLst>
          </p:cNvPr>
          <p:cNvGrpSpPr/>
          <p:nvPr/>
        </p:nvGrpSpPr>
        <p:grpSpPr>
          <a:xfrm>
            <a:off x="6132513" y="1342033"/>
            <a:ext cx="5724524" cy="313200"/>
            <a:chOff x="6132513" y="1342033"/>
            <a:chExt cx="5724524" cy="313200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79328984-35CB-7353-E87A-770FB68D0055}"/>
                </a:ext>
              </a:extLst>
            </p:cNvPr>
            <p:cNvSpPr/>
            <p:nvPr/>
          </p:nvSpPr>
          <p:spPr>
            <a:xfrm>
              <a:off x="6132513" y="1347773"/>
              <a:ext cx="5724524" cy="301721"/>
            </a:xfrm>
            <a:prstGeom prst="rect">
              <a:avLst/>
            </a:prstGeom>
            <a:solidFill>
              <a:schemeClr val="bg1">
                <a:lumMod val="85000"/>
                <a:alpha val="59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003"/>
              <a:endParaRPr lang="it-IT" sz="800" b="1">
                <a:solidFill>
                  <a:schemeClr val="tx1"/>
                </a:solidFill>
                <a:latin typeface="Helvetica Neue" panose="020B0604020202020204"/>
              </a:endParaRP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0E6902FB-5414-CED7-CACC-03FE7E7D0C64}"/>
                </a:ext>
              </a:extLst>
            </p:cNvPr>
            <p:cNvSpPr/>
            <p:nvPr/>
          </p:nvSpPr>
          <p:spPr>
            <a:xfrm>
              <a:off x="6185993" y="1342033"/>
              <a:ext cx="1327156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4000" rIns="54000" bIns="54000" rtlCol="0" anchor="ctr"/>
            <a:lstStyle/>
            <a:p>
              <a:r>
                <a:rPr lang="it-IT" sz="900" b="1">
                  <a:solidFill>
                    <a:schemeClr val="tx1"/>
                  </a:solidFill>
                  <a:latin typeface="Helvetica Neue" panose="020B0604020202020204"/>
                </a:rPr>
                <a:t>CARDIOLOGIA</a:t>
              </a:r>
            </a:p>
          </p:txBody>
        </p:sp>
        <p:sp>
          <p:nvSpPr>
            <p:cNvPr id="187" name="Rettangolo 186">
              <a:extLst>
                <a:ext uri="{FF2B5EF4-FFF2-40B4-BE49-F238E27FC236}">
                  <a16:creationId xmlns:a16="http://schemas.microsoft.com/office/drawing/2014/main" id="{51B78BFB-BEB4-DA15-AB36-7A23B7752CFA}"/>
                </a:ext>
              </a:extLst>
            </p:cNvPr>
            <p:cNvSpPr/>
            <p:nvPr/>
          </p:nvSpPr>
          <p:spPr>
            <a:xfrm>
              <a:off x="10842688" y="1342033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1.836.987</a:t>
              </a:r>
            </a:p>
          </p:txBody>
        </p:sp>
        <p:sp>
          <p:nvSpPr>
            <p:cNvPr id="210" name="Rettangolo 209">
              <a:extLst>
                <a:ext uri="{FF2B5EF4-FFF2-40B4-BE49-F238E27FC236}">
                  <a16:creationId xmlns:a16="http://schemas.microsoft.com/office/drawing/2014/main" id="{2C635DB9-F05C-029D-9958-6C189DA402E4}"/>
                </a:ext>
              </a:extLst>
            </p:cNvPr>
            <p:cNvSpPr/>
            <p:nvPr/>
          </p:nvSpPr>
          <p:spPr>
            <a:xfrm>
              <a:off x="7282728" y="1342033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62.249 (3,4%)</a:t>
              </a:r>
            </a:p>
          </p:txBody>
        </p:sp>
        <p:sp>
          <p:nvSpPr>
            <p:cNvPr id="226" name="Rettangolo 225">
              <a:extLst>
                <a:ext uri="{FF2B5EF4-FFF2-40B4-BE49-F238E27FC236}">
                  <a16:creationId xmlns:a16="http://schemas.microsoft.com/office/drawing/2014/main" id="{4BB1ED46-26F5-1DD8-A524-67A4B647A5F5}"/>
                </a:ext>
              </a:extLst>
            </p:cNvPr>
            <p:cNvSpPr/>
            <p:nvPr/>
          </p:nvSpPr>
          <p:spPr>
            <a:xfrm>
              <a:off x="8462760" y="1342033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724.319 (39,4%)</a:t>
              </a:r>
            </a:p>
          </p:txBody>
        </p:sp>
        <p:sp>
          <p:nvSpPr>
            <p:cNvPr id="242" name="Rettangolo 241">
              <a:extLst>
                <a:ext uri="{FF2B5EF4-FFF2-40B4-BE49-F238E27FC236}">
                  <a16:creationId xmlns:a16="http://schemas.microsoft.com/office/drawing/2014/main" id="{6D580E3F-CB6C-A254-CF13-C99E48E43A1A}"/>
                </a:ext>
              </a:extLst>
            </p:cNvPr>
            <p:cNvSpPr/>
            <p:nvPr/>
          </p:nvSpPr>
          <p:spPr>
            <a:xfrm>
              <a:off x="9629982" y="1342033"/>
              <a:ext cx="1060648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1.050.419 (57,2%)</a:t>
              </a:r>
            </a:p>
          </p:txBody>
        </p:sp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3F415A3D-23FD-A9AB-2D0A-AEDDAC2DAFC0}"/>
              </a:ext>
            </a:extLst>
          </p:cNvPr>
          <p:cNvGrpSpPr/>
          <p:nvPr/>
        </p:nvGrpSpPr>
        <p:grpSpPr>
          <a:xfrm>
            <a:off x="6132513" y="1671271"/>
            <a:ext cx="5724524" cy="313262"/>
            <a:chOff x="6132513" y="1671270"/>
            <a:chExt cx="5724524" cy="313261"/>
          </a:xfrm>
        </p:grpSpPr>
        <p:sp>
          <p:nvSpPr>
            <p:cNvPr id="123" name="Rettangolo 122">
              <a:extLst>
                <a:ext uri="{FF2B5EF4-FFF2-40B4-BE49-F238E27FC236}">
                  <a16:creationId xmlns:a16="http://schemas.microsoft.com/office/drawing/2014/main" id="{CCEDA5CE-F13F-0B46-59B6-6832C4335E3A}"/>
                </a:ext>
              </a:extLst>
            </p:cNvPr>
            <p:cNvSpPr/>
            <p:nvPr/>
          </p:nvSpPr>
          <p:spPr>
            <a:xfrm>
              <a:off x="6132513" y="1677071"/>
              <a:ext cx="5724524" cy="301721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9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003"/>
              <a:endParaRPr lang="it-IT" sz="800" b="1">
                <a:solidFill>
                  <a:schemeClr val="tx1"/>
                </a:solidFill>
                <a:latin typeface="Helvetica Neue" panose="020B0604020202020204"/>
              </a:endParaRPr>
            </a:p>
          </p:txBody>
        </p:sp>
        <p:sp>
          <p:nvSpPr>
            <p:cNvPr id="124" name="Rettangolo 123">
              <a:extLst>
                <a:ext uri="{FF2B5EF4-FFF2-40B4-BE49-F238E27FC236}">
                  <a16:creationId xmlns:a16="http://schemas.microsoft.com/office/drawing/2014/main" id="{ABC87FA5-E87D-9601-1AB7-0D22B2961FE8}"/>
                </a:ext>
              </a:extLst>
            </p:cNvPr>
            <p:cNvSpPr/>
            <p:nvPr/>
          </p:nvSpPr>
          <p:spPr>
            <a:xfrm>
              <a:off x="6185993" y="1671331"/>
              <a:ext cx="1327156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4000" rIns="54000" bIns="54000" rtlCol="0" anchor="ctr"/>
            <a:lstStyle/>
            <a:p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ONCOLOGIA</a:t>
              </a:r>
            </a:p>
          </p:txBody>
        </p:sp>
        <p:sp>
          <p:nvSpPr>
            <p:cNvPr id="188" name="Rettangolo 187">
              <a:extLst>
                <a:ext uri="{FF2B5EF4-FFF2-40B4-BE49-F238E27FC236}">
                  <a16:creationId xmlns:a16="http://schemas.microsoft.com/office/drawing/2014/main" id="{A8364FA6-BF5D-1AAE-1A51-98A01F439047}"/>
                </a:ext>
              </a:extLst>
            </p:cNvPr>
            <p:cNvSpPr/>
            <p:nvPr/>
          </p:nvSpPr>
          <p:spPr>
            <a:xfrm>
              <a:off x="10842688" y="1671270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403.548</a:t>
              </a:r>
            </a:p>
          </p:txBody>
        </p:sp>
        <p:sp>
          <p:nvSpPr>
            <p:cNvPr id="211" name="Rettangolo 210">
              <a:extLst>
                <a:ext uri="{FF2B5EF4-FFF2-40B4-BE49-F238E27FC236}">
                  <a16:creationId xmlns:a16="http://schemas.microsoft.com/office/drawing/2014/main" id="{C37B3DDB-8BF9-D7F2-EEDE-862294831C38}"/>
                </a:ext>
              </a:extLst>
            </p:cNvPr>
            <p:cNvSpPr/>
            <p:nvPr/>
          </p:nvSpPr>
          <p:spPr>
            <a:xfrm>
              <a:off x="7282728" y="1671270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23.789 (5,9%)</a:t>
              </a:r>
            </a:p>
          </p:txBody>
        </p:sp>
        <p:sp>
          <p:nvSpPr>
            <p:cNvPr id="227" name="Rettangolo 226">
              <a:extLst>
                <a:ext uri="{FF2B5EF4-FFF2-40B4-BE49-F238E27FC236}">
                  <a16:creationId xmlns:a16="http://schemas.microsoft.com/office/drawing/2014/main" id="{EA8C2FCB-84F7-EDC1-1CB0-EDCF9B6B9483}"/>
                </a:ext>
              </a:extLst>
            </p:cNvPr>
            <p:cNvSpPr/>
            <p:nvPr/>
          </p:nvSpPr>
          <p:spPr>
            <a:xfrm>
              <a:off x="8462760" y="1671270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144.312 (35,8%)</a:t>
              </a:r>
            </a:p>
          </p:txBody>
        </p:sp>
        <p:sp>
          <p:nvSpPr>
            <p:cNvPr id="243" name="Rettangolo 242">
              <a:extLst>
                <a:ext uri="{FF2B5EF4-FFF2-40B4-BE49-F238E27FC236}">
                  <a16:creationId xmlns:a16="http://schemas.microsoft.com/office/drawing/2014/main" id="{C85FE990-505B-E2D6-7679-5535224AFF89}"/>
                </a:ext>
              </a:extLst>
            </p:cNvPr>
            <p:cNvSpPr/>
            <p:nvPr/>
          </p:nvSpPr>
          <p:spPr>
            <a:xfrm>
              <a:off x="9658152" y="1671270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235.447 (58,3%)</a:t>
              </a:r>
            </a:p>
          </p:txBody>
        </p:sp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151442C9-0CB9-5888-2565-880FEAB53159}"/>
              </a:ext>
            </a:extLst>
          </p:cNvPr>
          <p:cNvGrpSpPr/>
          <p:nvPr/>
        </p:nvGrpSpPr>
        <p:grpSpPr>
          <a:xfrm>
            <a:off x="6132513" y="2000508"/>
            <a:ext cx="5724524" cy="313322"/>
            <a:chOff x="6132513" y="2000507"/>
            <a:chExt cx="5724524" cy="313322"/>
          </a:xfrm>
        </p:grpSpPr>
        <p:sp>
          <p:nvSpPr>
            <p:cNvPr id="126" name="Rettangolo 125">
              <a:extLst>
                <a:ext uri="{FF2B5EF4-FFF2-40B4-BE49-F238E27FC236}">
                  <a16:creationId xmlns:a16="http://schemas.microsoft.com/office/drawing/2014/main" id="{3061AC5A-6D9B-041C-B72C-BE84074DA8AB}"/>
                </a:ext>
              </a:extLst>
            </p:cNvPr>
            <p:cNvSpPr/>
            <p:nvPr/>
          </p:nvSpPr>
          <p:spPr>
            <a:xfrm>
              <a:off x="6132513" y="2006369"/>
              <a:ext cx="5724524" cy="301721"/>
            </a:xfrm>
            <a:prstGeom prst="rect">
              <a:avLst/>
            </a:prstGeom>
            <a:solidFill>
              <a:schemeClr val="bg1">
                <a:lumMod val="85000"/>
                <a:alpha val="59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003"/>
              <a:endParaRPr lang="it-IT" sz="800" b="1">
                <a:solidFill>
                  <a:schemeClr val="tx1"/>
                </a:solidFill>
                <a:latin typeface="Helvetica Neue" panose="020B0604020202020204"/>
              </a:endParaRPr>
            </a:p>
          </p:txBody>
        </p:sp>
        <p:sp>
          <p:nvSpPr>
            <p:cNvPr id="127" name="Rettangolo 126">
              <a:extLst>
                <a:ext uri="{FF2B5EF4-FFF2-40B4-BE49-F238E27FC236}">
                  <a16:creationId xmlns:a16="http://schemas.microsoft.com/office/drawing/2014/main" id="{9FCFEAF0-E804-7BD3-8AC9-53529FA8F2E0}"/>
                </a:ext>
              </a:extLst>
            </p:cNvPr>
            <p:cNvSpPr/>
            <p:nvPr/>
          </p:nvSpPr>
          <p:spPr>
            <a:xfrm>
              <a:off x="6185993" y="2000629"/>
              <a:ext cx="1327156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4000" rIns="54000" bIns="54000" rtlCol="0" anchor="ctr"/>
            <a:lstStyle/>
            <a:p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DIABETE MELLITO</a:t>
              </a:r>
            </a:p>
          </p:txBody>
        </p:sp>
        <p:sp>
          <p:nvSpPr>
            <p:cNvPr id="189" name="Rettangolo 188">
              <a:extLst>
                <a:ext uri="{FF2B5EF4-FFF2-40B4-BE49-F238E27FC236}">
                  <a16:creationId xmlns:a16="http://schemas.microsoft.com/office/drawing/2014/main" id="{CF75255B-4CA8-DEFD-0FE2-8D71A45C2723}"/>
                </a:ext>
              </a:extLst>
            </p:cNvPr>
            <p:cNvSpPr/>
            <p:nvPr/>
          </p:nvSpPr>
          <p:spPr>
            <a:xfrm>
              <a:off x="10842688" y="2000507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357.415</a:t>
              </a:r>
            </a:p>
          </p:txBody>
        </p:sp>
        <p:sp>
          <p:nvSpPr>
            <p:cNvPr id="212" name="Rettangolo 211">
              <a:extLst>
                <a:ext uri="{FF2B5EF4-FFF2-40B4-BE49-F238E27FC236}">
                  <a16:creationId xmlns:a16="http://schemas.microsoft.com/office/drawing/2014/main" id="{FCCD3279-5346-B179-0232-0879EEABA09F}"/>
                </a:ext>
              </a:extLst>
            </p:cNvPr>
            <p:cNvSpPr/>
            <p:nvPr/>
          </p:nvSpPr>
          <p:spPr>
            <a:xfrm>
              <a:off x="7282728" y="2000507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9.616 (2,7%)</a:t>
              </a:r>
            </a:p>
          </p:txBody>
        </p:sp>
        <p:sp>
          <p:nvSpPr>
            <p:cNvPr id="228" name="Rettangolo 227">
              <a:extLst>
                <a:ext uri="{FF2B5EF4-FFF2-40B4-BE49-F238E27FC236}">
                  <a16:creationId xmlns:a16="http://schemas.microsoft.com/office/drawing/2014/main" id="{D34FCA78-FD9A-9713-B983-8248024EA148}"/>
                </a:ext>
              </a:extLst>
            </p:cNvPr>
            <p:cNvSpPr/>
            <p:nvPr/>
          </p:nvSpPr>
          <p:spPr>
            <a:xfrm>
              <a:off x="8462760" y="2000507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208.536 (58,3%)</a:t>
              </a:r>
            </a:p>
          </p:txBody>
        </p:sp>
        <p:sp>
          <p:nvSpPr>
            <p:cNvPr id="244" name="Rettangolo 243">
              <a:extLst>
                <a:ext uri="{FF2B5EF4-FFF2-40B4-BE49-F238E27FC236}">
                  <a16:creationId xmlns:a16="http://schemas.microsoft.com/office/drawing/2014/main" id="{7FFAF386-D978-1AEA-FF78-4389CFD96DD6}"/>
                </a:ext>
              </a:extLst>
            </p:cNvPr>
            <p:cNvSpPr/>
            <p:nvPr/>
          </p:nvSpPr>
          <p:spPr>
            <a:xfrm>
              <a:off x="9658152" y="2000507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139.263 (39,0%)</a:t>
              </a:r>
            </a:p>
          </p:txBody>
        </p: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63D0B6CB-AB84-895D-BE10-E8B7D252CD16}"/>
              </a:ext>
            </a:extLst>
          </p:cNvPr>
          <p:cNvGrpSpPr/>
          <p:nvPr/>
        </p:nvGrpSpPr>
        <p:grpSpPr>
          <a:xfrm>
            <a:off x="6132513" y="2329746"/>
            <a:ext cx="5724524" cy="313383"/>
            <a:chOff x="6132513" y="2329744"/>
            <a:chExt cx="5724524" cy="313383"/>
          </a:xfrm>
        </p:grpSpPr>
        <p:sp>
          <p:nvSpPr>
            <p:cNvPr id="129" name="Rettangolo 128">
              <a:extLst>
                <a:ext uri="{FF2B5EF4-FFF2-40B4-BE49-F238E27FC236}">
                  <a16:creationId xmlns:a16="http://schemas.microsoft.com/office/drawing/2014/main" id="{6406D207-813F-3C68-B762-52A55C9D8DA7}"/>
                </a:ext>
              </a:extLst>
            </p:cNvPr>
            <p:cNvSpPr/>
            <p:nvPr/>
          </p:nvSpPr>
          <p:spPr>
            <a:xfrm>
              <a:off x="6132513" y="2335667"/>
              <a:ext cx="5724524" cy="301721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9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003"/>
              <a:endParaRPr lang="it-IT" sz="800" b="1">
                <a:solidFill>
                  <a:schemeClr val="tx1"/>
                </a:solidFill>
                <a:latin typeface="Helvetica Neue" panose="020B0604020202020204"/>
              </a:endParaRPr>
            </a:p>
          </p:txBody>
        </p:sp>
        <p:sp>
          <p:nvSpPr>
            <p:cNvPr id="130" name="Rettangolo 129">
              <a:extLst>
                <a:ext uri="{FF2B5EF4-FFF2-40B4-BE49-F238E27FC236}">
                  <a16:creationId xmlns:a16="http://schemas.microsoft.com/office/drawing/2014/main" id="{11958801-6BAA-6DA0-5ED5-5B8EE4B319E9}"/>
                </a:ext>
              </a:extLst>
            </p:cNvPr>
            <p:cNvSpPr/>
            <p:nvPr/>
          </p:nvSpPr>
          <p:spPr>
            <a:xfrm>
              <a:off x="6185993" y="2329927"/>
              <a:ext cx="1327156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4000" rIns="54000" bIns="54000" rtlCol="0" anchor="ctr"/>
            <a:lstStyle/>
            <a:p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PNEUMOLOGIA</a:t>
              </a:r>
            </a:p>
          </p:txBody>
        </p:sp>
        <p:sp>
          <p:nvSpPr>
            <p:cNvPr id="190" name="Rettangolo 189">
              <a:extLst>
                <a:ext uri="{FF2B5EF4-FFF2-40B4-BE49-F238E27FC236}">
                  <a16:creationId xmlns:a16="http://schemas.microsoft.com/office/drawing/2014/main" id="{B90EBD9A-8560-0E99-6328-563102011FD8}"/>
                </a:ext>
              </a:extLst>
            </p:cNvPr>
            <p:cNvSpPr/>
            <p:nvPr/>
          </p:nvSpPr>
          <p:spPr>
            <a:xfrm>
              <a:off x="10842688" y="2329744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231.039</a:t>
              </a:r>
            </a:p>
          </p:txBody>
        </p:sp>
        <p:sp>
          <p:nvSpPr>
            <p:cNvPr id="213" name="Rettangolo 212">
              <a:extLst>
                <a:ext uri="{FF2B5EF4-FFF2-40B4-BE49-F238E27FC236}">
                  <a16:creationId xmlns:a16="http://schemas.microsoft.com/office/drawing/2014/main" id="{82A30A24-E671-57BD-A3F6-B80E3D4C0FB3}"/>
                </a:ext>
              </a:extLst>
            </p:cNvPr>
            <p:cNvSpPr/>
            <p:nvPr/>
          </p:nvSpPr>
          <p:spPr>
            <a:xfrm>
              <a:off x="7282728" y="2329744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11.676 (5,1</a:t>
              </a:r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  <a:cs typeface="Times New Roman" panose="02020603050405020304" pitchFamily="18" charset="0"/>
                </a:rPr>
                <a:t>%</a:t>
              </a:r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)</a:t>
              </a:r>
            </a:p>
          </p:txBody>
        </p:sp>
        <p:sp>
          <p:nvSpPr>
            <p:cNvPr id="229" name="Rettangolo 228">
              <a:extLst>
                <a:ext uri="{FF2B5EF4-FFF2-40B4-BE49-F238E27FC236}">
                  <a16:creationId xmlns:a16="http://schemas.microsoft.com/office/drawing/2014/main" id="{23D32A96-F9A8-A9A4-67DC-22BF6A67043F}"/>
                </a:ext>
              </a:extLst>
            </p:cNvPr>
            <p:cNvSpPr/>
            <p:nvPr/>
          </p:nvSpPr>
          <p:spPr>
            <a:xfrm>
              <a:off x="8462760" y="2329744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61.348 (26,6%)</a:t>
              </a:r>
            </a:p>
          </p:txBody>
        </p:sp>
        <p:sp>
          <p:nvSpPr>
            <p:cNvPr id="245" name="Rettangolo 244">
              <a:extLst>
                <a:ext uri="{FF2B5EF4-FFF2-40B4-BE49-F238E27FC236}">
                  <a16:creationId xmlns:a16="http://schemas.microsoft.com/office/drawing/2014/main" id="{09EAF3B6-9229-A80A-CE43-49DC378585E0}"/>
                </a:ext>
              </a:extLst>
            </p:cNvPr>
            <p:cNvSpPr/>
            <p:nvPr/>
          </p:nvSpPr>
          <p:spPr>
            <a:xfrm>
              <a:off x="9658152" y="2329744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158.015 (68,4%)</a:t>
              </a: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9468D33B-BDB3-EBA2-9B79-BDF89A19D587}"/>
              </a:ext>
            </a:extLst>
          </p:cNvPr>
          <p:cNvGrpSpPr/>
          <p:nvPr/>
        </p:nvGrpSpPr>
        <p:grpSpPr>
          <a:xfrm>
            <a:off x="6132513" y="5951349"/>
            <a:ext cx="5724524" cy="314058"/>
            <a:chOff x="6132513" y="5951350"/>
            <a:chExt cx="5724524" cy="314058"/>
          </a:xfrm>
        </p:grpSpPr>
        <p:sp>
          <p:nvSpPr>
            <p:cNvPr id="174" name="Rettangolo 173">
              <a:extLst>
                <a:ext uri="{FF2B5EF4-FFF2-40B4-BE49-F238E27FC236}">
                  <a16:creationId xmlns:a16="http://schemas.microsoft.com/office/drawing/2014/main" id="{78869916-637E-F8F0-23F9-D1E6A76B5C62}"/>
                </a:ext>
              </a:extLst>
            </p:cNvPr>
            <p:cNvSpPr/>
            <p:nvPr/>
          </p:nvSpPr>
          <p:spPr>
            <a:xfrm>
              <a:off x="6132513" y="5957948"/>
              <a:ext cx="5724524" cy="301721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59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003"/>
              <a:endParaRPr lang="it-IT" sz="800" b="1">
                <a:solidFill>
                  <a:schemeClr val="tx1"/>
                </a:solidFill>
                <a:latin typeface="Helvetica Neue" panose="020B0604020202020204"/>
              </a:endParaRPr>
            </a:p>
          </p:txBody>
        </p:sp>
        <p:sp>
          <p:nvSpPr>
            <p:cNvPr id="175" name="Rettangolo 174">
              <a:extLst>
                <a:ext uri="{FF2B5EF4-FFF2-40B4-BE49-F238E27FC236}">
                  <a16:creationId xmlns:a16="http://schemas.microsoft.com/office/drawing/2014/main" id="{84957253-8AEB-F8D4-F3A0-38301EDA1D12}"/>
                </a:ext>
              </a:extLst>
            </p:cNvPr>
            <p:cNvSpPr/>
            <p:nvPr/>
          </p:nvSpPr>
          <p:spPr>
            <a:xfrm>
              <a:off x="6185993" y="5952208"/>
              <a:ext cx="1327156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4000" rIns="54000" bIns="54000" rtlCol="0" anchor="ctr"/>
            <a:lstStyle/>
            <a:p>
              <a:r>
                <a:rPr lang="it-IT" sz="1001" b="1">
                  <a:solidFill>
                    <a:schemeClr val="tx1"/>
                  </a:solidFill>
                  <a:latin typeface="Helvetica Neue" panose="020B0604020202020204"/>
                </a:rPr>
                <a:t>TOTALE</a:t>
              </a:r>
            </a:p>
          </p:txBody>
        </p:sp>
        <p:sp>
          <p:nvSpPr>
            <p:cNvPr id="191" name="Rettangolo 190">
              <a:extLst>
                <a:ext uri="{FF2B5EF4-FFF2-40B4-BE49-F238E27FC236}">
                  <a16:creationId xmlns:a16="http://schemas.microsoft.com/office/drawing/2014/main" id="{B9A9912D-7A56-AFF9-0069-6DEA184C17D3}"/>
                </a:ext>
              </a:extLst>
            </p:cNvPr>
            <p:cNvSpPr/>
            <p:nvPr/>
          </p:nvSpPr>
          <p:spPr>
            <a:xfrm>
              <a:off x="10842688" y="5951350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3.698.513</a:t>
              </a:r>
            </a:p>
          </p:txBody>
        </p:sp>
        <p:sp>
          <p:nvSpPr>
            <p:cNvPr id="214" name="Rettangolo 213">
              <a:extLst>
                <a:ext uri="{FF2B5EF4-FFF2-40B4-BE49-F238E27FC236}">
                  <a16:creationId xmlns:a16="http://schemas.microsoft.com/office/drawing/2014/main" id="{FFEBBF9D-91FD-12DA-C2A7-23C304EAB19C}"/>
                </a:ext>
              </a:extLst>
            </p:cNvPr>
            <p:cNvSpPr/>
            <p:nvPr/>
          </p:nvSpPr>
          <p:spPr>
            <a:xfrm>
              <a:off x="7282728" y="5951350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170.530</a:t>
              </a:r>
            </a:p>
          </p:txBody>
        </p:sp>
        <p:sp>
          <p:nvSpPr>
            <p:cNvPr id="230" name="Rettangolo 229">
              <a:extLst>
                <a:ext uri="{FF2B5EF4-FFF2-40B4-BE49-F238E27FC236}">
                  <a16:creationId xmlns:a16="http://schemas.microsoft.com/office/drawing/2014/main" id="{278DDE35-6BDC-9E44-7FBE-AA97C2BBBB88}"/>
                </a:ext>
              </a:extLst>
            </p:cNvPr>
            <p:cNvSpPr/>
            <p:nvPr/>
          </p:nvSpPr>
          <p:spPr>
            <a:xfrm>
              <a:off x="8462760" y="5951350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1.443.510</a:t>
              </a:r>
            </a:p>
          </p:txBody>
        </p:sp>
        <p:sp>
          <p:nvSpPr>
            <p:cNvPr id="246" name="Rettangolo 245">
              <a:extLst>
                <a:ext uri="{FF2B5EF4-FFF2-40B4-BE49-F238E27FC236}">
                  <a16:creationId xmlns:a16="http://schemas.microsoft.com/office/drawing/2014/main" id="{91D4EAB0-EFE8-A944-CCF0-AB903996BCFF}"/>
                </a:ext>
              </a:extLst>
            </p:cNvPr>
            <p:cNvSpPr/>
            <p:nvPr/>
          </p:nvSpPr>
          <p:spPr>
            <a:xfrm>
              <a:off x="9658152" y="5951350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2.084.473</a:t>
              </a:r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A2D74A68-75B0-D320-FE1A-3EC7B2D7726A}"/>
              </a:ext>
            </a:extLst>
          </p:cNvPr>
          <p:cNvGrpSpPr/>
          <p:nvPr/>
        </p:nvGrpSpPr>
        <p:grpSpPr>
          <a:xfrm>
            <a:off x="6132513" y="2658983"/>
            <a:ext cx="5724524" cy="313444"/>
            <a:chOff x="6132513" y="2658981"/>
            <a:chExt cx="5724524" cy="313444"/>
          </a:xfrm>
        </p:grpSpPr>
        <p:sp>
          <p:nvSpPr>
            <p:cNvPr id="132" name="Rettangolo 131">
              <a:extLst>
                <a:ext uri="{FF2B5EF4-FFF2-40B4-BE49-F238E27FC236}">
                  <a16:creationId xmlns:a16="http://schemas.microsoft.com/office/drawing/2014/main" id="{FC056F8F-CA9E-1EEA-CD82-B740FD6B9323}"/>
                </a:ext>
              </a:extLst>
            </p:cNvPr>
            <p:cNvSpPr/>
            <p:nvPr/>
          </p:nvSpPr>
          <p:spPr>
            <a:xfrm>
              <a:off x="6132513" y="2664965"/>
              <a:ext cx="5724524" cy="301721"/>
            </a:xfrm>
            <a:prstGeom prst="rect">
              <a:avLst/>
            </a:prstGeom>
            <a:solidFill>
              <a:schemeClr val="bg1">
                <a:lumMod val="85000"/>
                <a:alpha val="59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003"/>
              <a:endParaRPr lang="it-IT" sz="800" b="1">
                <a:solidFill>
                  <a:schemeClr val="tx1"/>
                </a:solidFill>
                <a:latin typeface="Helvetica Neue" panose="020B0604020202020204"/>
              </a:endParaRPr>
            </a:p>
          </p:txBody>
        </p:sp>
        <p:sp>
          <p:nvSpPr>
            <p:cNvPr id="133" name="Rettangolo 132">
              <a:extLst>
                <a:ext uri="{FF2B5EF4-FFF2-40B4-BE49-F238E27FC236}">
                  <a16:creationId xmlns:a16="http://schemas.microsoft.com/office/drawing/2014/main" id="{F73731AF-BD40-4EBB-A0BF-D83EF27BD875}"/>
                </a:ext>
              </a:extLst>
            </p:cNvPr>
            <p:cNvSpPr/>
            <p:nvPr/>
          </p:nvSpPr>
          <p:spPr>
            <a:xfrm>
              <a:off x="6185993" y="2659225"/>
              <a:ext cx="1327156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4000" rIns="54000" bIns="54000" rtlCol="0" anchor="ctr"/>
            <a:lstStyle/>
            <a:p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NEUROLOGIA</a:t>
              </a:r>
            </a:p>
          </p:txBody>
        </p:sp>
        <p:sp>
          <p:nvSpPr>
            <p:cNvPr id="198" name="Rettangolo 197">
              <a:extLst>
                <a:ext uri="{FF2B5EF4-FFF2-40B4-BE49-F238E27FC236}">
                  <a16:creationId xmlns:a16="http://schemas.microsoft.com/office/drawing/2014/main" id="{F2B4505C-8FDA-94E2-B89A-1869C3766909}"/>
                </a:ext>
              </a:extLst>
            </p:cNvPr>
            <p:cNvSpPr/>
            <p:nvPr/>
          </p:nvSpPr>
          <p:spPr>
            <a:xfrm>
              <a:off x="10842688" y="2658981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213.808</a:t>
              </a:r>
            </a:p>
          </p:txBody>
        </p:sp>
        <p:sp>
          <p:nvSpPr>
            <p:cNvPr id="215" name="Rettangolo 214">
              <a:extLst>
                <a:ext uri="{FF2B5EF4-FFF2-40B4-BE49-F238E27FC236}">
                  <a16:creationId xmlns:a16="http://schemas.microsoft.com/office/drawing/2014/main" id="{37AB9351-E78A-425D-6ACF-D4068C5A94F8}"/>
                </a:ext>
              </a:extLst>
            </p:cNvPr>
            <p:cNvSpPr/>
            <p:nvPr/>
          </p:nvSpPr>
          <p:spPr>
            <a:xfrm>
              <a:off x="7282728" y="2658981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16.719 (7,8%)</a:t>
              </a:r>
            </a:p>
          </p:txBody>
        </p:sp>
        <p:sp>
          <p:nvSpPr>
            <p:cNvPr id="231" name="Rettangolo 230">
              <a:extLst>
                <a:ext uri="{FF2B5EF4-FFF2-40B4-BE49-F238E27FC236}">
                  <a16:creationId xmlns:a16="http://schemas.microsoft.com/office/drawing/2014/main" id="{2BE800D0-88F2-C572-3313-1CE572C42D6F}"/>
                </a:ext>
              </a:extLst>
            </p:cNvPr>
            <p:cNvSpPr/>
            <p:nvPr/>
          </p:nvSpPr>
          <p:spPr>
            <a:xfrm>
              <a:off x="8462760" y="2658981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102.250 (47,8%)</a:t>
              </a:r>
            </a:p>
          </p:txBody>
        </p:sp>
        <p:sp>
          <p:nvSpPr>
            <p:cNvPr id="247" name="Rettangolo 246">
              <a:extLst>
                <a:ext uri="{FF2B5EF4-FFF2-40B4-BE49-F238E27FC236}">
                  <a16:creationId xmlns:a16="http://schemas.microsoft.com/office/drawing/2014/main" id="{C255975B-3D53-AF82-02A4-03AD3B680822}"/>
                </a:ext>
              </a:extLst>
            </p:cNvPr>
            <p:cNvSpPr/>
            <p:nvPr/>
          </p:nvSpPr>
          <p:spPr>
            <a:xfrm>
              <a:off x="9658152" y="2658981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94.839 (44,4%)</a:t>
              </a:r>
            </a:p>
          </p:txBody>
        </p: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8E430696-B913-EA2D-4279-F411DA53767A}"/>
              </a:ext>
            </a:extLst>
          </p:cNvPr>
          <p:cNvGrpSpPr/>
          <p:nvPr/>
        </p:nvGrpSpPr>
        <p:grpSpPr>
          <a:xfrm>
            <a:off x="6132513" y="2988223"/>
            <a:ext cx="5724524" cy="313505"/>
            <a:chOff x="6132513" y="2988218"/>
            <a:chExt cx="5724524" cy="313505"/>
          </a:xfrm>
        </p:grpSpPr>
        <p:sp>
          <p:nvSpPr>
            <p:cNvPr id="135" name="Rettangolo 134">
              <a:extLst>
                <a:ext uri="{FF2B5EF4-FFF2-40B4-BE49-F238E27FC236}">
                  <a16:creationId xmlns:a16="http://schemas.microsoft.com/office/drawing/2014/main" id="{6F41266D-7EFB-59EC-A428-814CE89A2BCD}"/>
                </a:ext>
              </a:extLst>
            </p:cNvPr>
            <p:cNvSpPr/>
            <p:nvPr/>
          </p:nvSpPr>
          <p:spPr>
            <a:xfrm>
              <a:off x="6132513" y="2994263"/>
              <a:ext cx="5724524" cy="301721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9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003"/>
              <a:endParaRPr lang="it-IT" sz="800" b="1">
                <a:solidFill>
                  <a:schemeClr val="tx1"/>
                </a:solidFill>
                <a:latin typeface="Helvetica Neue" panose="020B0604020202020204"/>
              </a:endParaRPr>
            </a:p>
          </p:txBody>
        </p:sp>
        <p:sp>
          <p:nvSpPr>
            <p:cNvPr id="136" name="Rettangolo 135">
              <a:extLst>
                <a:ext uri="{FF2B5EF4-FFF2-40B4-BE49-F238E27FC236}">
                  <a16:creationId xmlns:a16="http://schemas.microsoft.com/office/drawing/2014/main" id="{7FBF3691-C800-ADEA-7B12-BE7E1ED1F08B}"/>
                </a:ext>
              </a:extLst>
            </p:cNvPr>
            <p:cNvSpPr/>
            <p:nvPr/>
          </p:nvSpPr>
          <p:spPr>
            <a:xfrm>
              <a:off x="6185993" y="2988523"/>
              <a:ext cx="1327156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4000" rIns="54000" bIns="54000" rtlCol="0" anchor="ctr"/>
            <a:lstStyle/>
            <a:p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ENDOCRITO-T</a:t>
              </a:r>
            </a:p>
          </p:txBody>
        </p:sp>
        <p:sp>
          <p:nvSpPr>
            <p:cNvPr id="199" name="Rettangolo 198">
              <a:extLst>
                <a:ext uri="{FF2B5EF4-FFF2-40B4-BE49-F238E27FC236}">
                  <a16:creationId xmlns:a16="http://schemas.microsoft.com/office/drawing/2014/main" id="{961BBCC7-2081-6395-6F04-2192D6ECB747}"/>
                </a:ext>
              </a:extLst>
            </p:cNvPr>
            <p:cNvSpPr/>
            <p:nvPr/>
          </p:nvSpPr>
          <p:spPr>
            <a:xfrm>
              <a:off x="10842688" y="2988218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202.927</a:t>
              </a:r>
            </a:p>
          </p:txBody>
        </p:sp>
        <p:sp>
          <p:nvSpPr>
            <p:cNvPr id="216" name="Rettangolo 215">
              <a:extLst>
                <a:ext uri="{FF2B5EF4-FFF2-40B4-BE49-F238E27FC236}">
                  <a16:creationId xmlns:a16="http://schemas.microsoft.com/office/drawing/2014/main" id="{E707CC7B-7190-0172-7541-F58D2730719F}"/>
                </a:ext>
              </a:extLst>
            </p:cNvPr>
            <p:cNvSpPr/>
            <p:nvPr/>
          </p:nvSpPr>
          <p:spPr>
            <a:xfrm>
              <a:off x="7282728" y="2988218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2 (</a:t>
              </a:r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  <a:cs typeface="Times New Roman" panose="02020603050405020304" pitchFamily="18" charset="0"/>
                </a:rPr>
                <a:t>~0%</a:t>
              </a:r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)</a:t>
              </a:r>
            </a:p>
          </p:txBody>
        </p:sp>
        <p:sp>
          <p:nvSpPr>
            <p:cNvPr id="232" name="Rettangolo 231">
              <a:extLst>
                <a:ext uri="{FF2B5EF4-FFF2-40B4-BE49-F238E27FC236}">
                  <a16:creationId xmlns:a16="http://schemas.microsoft.com/office/drawing/2014/main" id="{09071AD2-FDF9-1B62-5BA0-DA417FD2F569}"/>
                </a:ext>
              </a:extLst>
            </p:cNvPr>
            <p:cNvSpPr/>
            <p:nvPr/>
          </p:nvSpPr>
          <p:spPr>
            <a:xfrm>
              <a:off x="8462760" y="2988218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9.907 (4,9%)</a:t>
              </a:r>
            </a:p>
          </p:txBody>
        </p:sp>
        <p:sp>
          <p:nvSpPr>
            <p:cNvPr id="248" name="Rettangolo 247">
              <a:extLst>
                <a:ext uri="{FF2B5EF4-FFF2-40B4-BE49-F238E27FC236}">
                  <a16:creationId xmlns:a16="http://schemas.microsoft.com/office/drawing/2014/main" id="{318AC062-3C67-C987-45AD-EAA6F3DB2A5E}"/>
                </a:ext>
              </a:extLst>
            </p:cNvPr>
            <p:cNvSpPr/>
            <p:nvPr/>
          </p:nvSpPr>
          <p:spPr>
            <a:xfrm>
              <a:off x="9658152" y="2988218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193.018 (95,1%)</a:t>
              </a:r>
            </a:p>
          </p:txBody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4AF5F2B8-97EB-BAAD-A4B8-B2EC5582339C}"/>
              </a:ext>
            </a:extLst>
          </p:cNvPr>
          <p:cNvGrpSpPr/>
          <p:nvPr/>
        </p:nvGrpSpPr>
        <p:grpSpPr>
          <a:xfrm>
            <a:off x="6132513" y="3317455"/>
            <a:ext cx="5724524" cy="313566"/>
            <a:chOff x="6132513" y="3317455"/>
            <a:chExt cx="5724524" cy="313566"/>
          </a:xfrm>
        </p:grpSpPr>
        <p:sp>
          <p:nvSpPr>
            <p:cNvPr id="138" name="Rettangolo 137">
              <a:extLst>
                <a:ext uri="{FF2B5EF4-FFF2-40B4-BE49-F238E27FC236}">
                  <a16:creationId xmlns:a16="http://schemas.microsoft.com/office/drawing/2014/main" id="{098BF371-94F1-1A14-22A2-E4FF28DB7F2A}"/>
                </a:ext>
              </a:extLst>
            </p:cNvPr>
            <p:cNvSpPr/>
            <p:nvPr/>
          </p:nvSpPr>
          <p:spPr>
            <a:xfrm>
              <a:off x="6132513" y="3323561"/>
              <a:ext cx="5724524" cy="301721"/>
            </a:xfrm>
            <a:prstGeom prst="rect">
              <a:avLst/>
            </a:prstGeom>
            <a:solidFill>
              <a:schemeClr val="bg1">
                <a:lumMod val="85000"/>
                <a:alpha val="59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003"/>
              <a:endParaRPr lang="it-IT" sz="800" b="1">
                <a:solidFill>
                  <a:schemeClr val="tx1"/>
                </a:solidFill>
                <a:latin typeface="Helvetica Neue" panose="020B0604020202020204"/>
              </a:endParaRPr>
            </a:p>
          </p:txBody>
        </p:sp>
        <p:sp>
          <p:nvSpPr>
            <p:cNvPr id="139" name="Rettangolo 138">
              <a:extLst>
                <a:ext uri="{FF2B5EF4-FFF2-40B4-BE49-F238E27FC236}">
                  <a16:creationId xmlns:a16="http://schemas.microsoft.com/office/drawing/2014/main" id="{EB3CBF0C-61B7-EA41-9B9B-199AA401D7D2}"/>
                </a:ext>
              </a:extLst>
            </p:cNvPr>
            <p:cNvSpPr/>
            <p:nvPr/>
          </p:nvSpPr>
          <p:spPr>
            <a:xfrm>
              <a:off x="6185993" y="3317821"/>
              <a:ext cx="1327156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4000" rIns="54000" bIns="54000" rtlCol="0" anchor="ctr"/>
            <a:lstStyle/>
            <a:p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GASTROLOGIA</a:t>
              </a:r>
            </a:p>
          </p:txBody>
        </p:sp>
        <p:sp>
          <p:nvSpPr>
            <p:cNvPr id="200" name="Rettangolo 199">
              <a:extLst>
                <a:ext uri="{FF2B5EF4-FFF2-40B4-BE49-F238E27FC236}">
                  <a16:creationId xmlns:a16="http://schemas.microsoft.com/office/drawing/2014/main" id="{4CCD0153-1FC5-78FB-F842-7D107F925167}"/>
                </a:ext>
              </a:extLst>
            </p:cNvPr>
            <p:cNvSpPr/>
            <p:nvPr/>
          </p:nvSpPr>
          <p:spPr>
            <a:xfrm>
              <a:off x="10842688" y="3317455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127.744</a:t>
              </a:r>
            </a:p>
          </p:txBody>
        </p:sp>
        <p:sp>
          <p:nvSpPr>
            <p:cNvPr id="217" name="Rettangolo 216">
              <a:extLst>
                <a:ext uri="{FF2B5EF4-FFF2-40B4-BE49-F238E27FC236}">
                  <a16:creationId xmlns:a16="http://schemas.microsoft.com/office/drawing/2014/main" id="{252892C8-E4FD-6F2A-695A-BC9CA50935FD}"/>
                </a:ext>
              </a:extLst>
            </p:cNvPr>
            <p:cNvSpPr/>
            <p:nvPr/>
          </p:nvSpPr>
          <p:spPr>
            <a:xfrm>
              <a:off x="7282728" y="3317455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6.326 (5,0%)</a:t>
              </a:r>
            </a:p>
          </p:txBody>
        </p:sp>
        <p:sp>
          <p:nvSpPr>
            <p:cNvPr id="233" name="Rettangolo 232">
              <a:extLst>
                <a:ext uri="{FF2B5EF4-FFF2-40B4-BE49-F238E27FC236}">
                  <a16:creationId xmlns:a16="http://schemas.microsoft.com/office/drawing/2014/main" id="{02782C15-9A9A-7A79-A028-B96E4030DEB5}"/>
                </a:ext>
              </a:extLst>
            </p:cNvPr>
            <p:cNvSpPr/>
            <p:nvPr/>
          </p:nvSpPr>
          <p:spPr>
            <a:xfrm>
              <a:off x="8462760" y="3317455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55.100 (43,1%)</a:t>
              </a:r>
            </a:p>
          </p:txBody>
        </p:sp>
        <p:sp>
          <p:nvSpPr>
            <p:cNvPr id="249" name="Rettangolo 248">
              <a:extLst>
                <a:ext uri="{FF2B5EF4-FFF2-40B4-BE49-F238E27FC236}">
                  <a16:creationId xmlns:a16="http://schemas.microsoft.com/office/drawing/2014/main" id="{27AFCB36-C60D-FCA7-97BE-BF5796A08AE7}"/>
                </a:ext>
              </a:extLst>
            </p:cNvPr>
            <p:cNvSpPr/>
            <p:nvPr/>
          </p:nvSpPr>
          <p:spPr>
            <a:xfrm>
              <a:off x="9658152" y="3317455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66.318 (51,9%)</a:t>
              </a:r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552D20D6-2F22-C272-AB13-4EE4B1CDAA1F}"/>
              </a:ext>
            </a:extLst>
          </p:cNvPr>
          <p:cNvGrpSpPr/>
          <p:nvPr/>
        </p:nvGrpSpPr>
        <p:grpSpPr>
          <a:xfrm>
            <a:off x="6132513" y="3646692"/>
            <a:ext cx="5724524" cy="313627"/>
            <a:chOff x="6132513" y="3646692"/>
            <a:chExt cx="5724524" cy="313627"/>
          </a:xfrm>
        </p:grpSpPr>
        <p:sp>
          <p:nvSpPr>
            <p:cNvPr id="141" name="Rettangolo 140">
              <a:extLst>
                <a:ext uri="{FF2B5EF4-FFF2-40B4-BE49-F238E27FC236}">
                  <a16:creationId xmlns:a16="http://schemas.microsoft.com/office/drawing/2014/main" id="{1B7CDD48-D10A-F8E2-82FB-DE34F7D70EB7}"/>
                </a:ext>
              </a:extLst>
            </p:cNvPr>
            <p:cNvSpPr/>
            <p:nvPr/>
          </p:nvSpPr>
          <p:spPr>
            <a:xfrm>
              <a:off x="6132513" y="3652859"/>
              <a:ext cx="5724524" cy="301721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9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003"/>
              <a:endParaRPr lang="it-IT" sz="800" b="1">
                <a:solidFill>
                  <a:schemeClr val="tx1"/>
                </a:solidFill>
                <a:latin typeface="Helvetica Neue" panose="020B0604020202020204"/>
              </a:endParaRPr>
            </a:p>
          </p:txBody>
        </p:sp>
        <p:sp>
          <p:nvSpPr>
            <p:cNvPr id="142" name="Rettangolo 141">
              <a:extLst>
                <a:ext uri="{FF2B5EF4-FFF2-40B4-BE49-F238E27FC236}">
                  <a16:creationId xmlns:a16="http://schemas.microsoft.com/office/drawing/2014/main" id="{3736D2E4-7515-698C-230C-7A2338564AE9}"/>
                </a:ext>
              </a:extLst>
            </p:cNvPr>
            <p:cNvSpPr/>
            <p:nvPr/>
          </p:nvSpPr>
          <p:spPr>
            <a:xfrm>
              <a:off x="6185993" y="3647119"/>
              <a:ext cx="1327156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4000" rIns="54000" bIns="54000" rtlCol="0" anchor="ctr"/>
            <a:lstStyle/>
            <a:p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RARE</a:t>
              </a:r>
            </a:p>
          </p:txBody>
        </p:sp>
        <p:sp>
          <p:nvSpPr>
            <p:cNvPr id="201" name="Rettangolo 200">
              <a:extLst>
                <a:ext uri="{FF2B5EF4-FFF2-40B4-BE49-F238E27FC236}">
                  <a16:creationId xmlns:a16="http://schemas.microsoft.com/office/drawing/2014/main" id="{6247222B-664E-99EA-9E3A-31D63696785E}"/>
                </a:ext>
              </a:extLst>
            </p:cNvPr>
            <p:cNvSpPr/>
            <p:nvPr/>
          </p:nvSpPr>
          <p:spPr>
            <a:xfrm>
              <a:off x="10842688" y="3646692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103.724</a:t>
              </a:r>
            </a:p>
          </p:txBody>
        </p:sp>
        <p:sp>
          <p:nvSpPr>
            <p:cNvPr id="218" name="Rettangolo 217">
              <a:extLst>
                <a:ext uri="{FF2B5EF4-FFF2-40B4-BE49-F238E27FC236}">
                  <a16:creationId xmlns:a16="http://schemas.microsoft.com/office/drawing/2014/main" id="{7B22C775-C035-2677-8CAD-C02007B992ED}"/>
                </a:ext>
              </a:extLst>
            </p:cNvPr>
            <p:cNvSpPr/>
            <p:nvPr/>
          </p:nvSpPr>
          <p:spPr>
            <a:xfrm>
              <a:off x="7282728" y="3646692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4.179 (4,0%)</a:t>
              </a:r>
            </a:p>
          </p:txBody>
        </p:sp>
        <p:sp>
          <p:nvSpPr>
            <p:cNvPr id="234" name="Rettangolo 233">
              <a:extLst>
                <a:ext uri="{FF2B5EF4-FFF2-40B4-BE49-F238E27FC236}">
                  <a16:creationId xmlns:a16="http://schemas.microsoft.com/office/drawing/2014/main" id="{4C647122-6190-A927-27C3-2B21C8ACAB8D}"/>
                </a:ext>
              </a:extLst>
            </p:cNvPr>
            <p:cNvSpPr/>
            <p:nvPr/>
          </p:nvSpPr>
          <p:spPr>
            <a:xfrm>
              <a:off x="8462760" y="3646692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24.917 (24,0%)</a:t>
              </a:r>
            </a:p>
          </p:txBody>
        </p:sp>
        <p:sp>
          <p:nvSpPr>
            <p:cNvPr id="250" name="Rettangolo 249">
              <a:extLst>
                <a:ext uri="{FF2B5EF4-FFF2-40B4-BE49-F238E27FC236}">
                  <a16:creationId xmlns:a16="http://schemas.microsoft.com/office/drawing/2014/main" id="{8361419A-DBFE-D578-6C96-2AD341F20C36}"/>
                </a:ext>
              </a:extLst>
            </p:cNvPr>
            <p:cNvSpPr/>
            <p:nvPr/>
          </p:nvSpPr>
          <p:spPr>
            <a:xfrm>
              <a:off x="9658152" y="3646692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74.628 (71,9%)</a:t>
              </a:r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4AAD29A7-C487-4415-4C25-0E9B15156168}"/>
              </a:ext>
            </a:extLst>
          </p:cNvPr>
          <p:cNvGrpSpPr/>
          <p:nvPr/>
        </p:nvGrpSpPr>
        <p:grpSpPr>
          <a:xfrm>
            <a:off x="6132513" y="3975929"/>
            <a:ext cx="5724524" cy="313689"/>
            <a:chOff x="6132513" y="3975929"/>
            <a:chExt cx="5724524" cy="313688"/>
          </a:xfrm>
        </p:grpSpPr>
        <p:sp>
          <p:nvSpPr>
            <p:cNvPr id="150" name="Rettangolo 149">
              <a:extLst>
                <a:ext uri="{FF2B5EF4-FFF2-40B4-BE49-F238E27FC236}">
                  <a16:creationId xmlns:a16="http://schemas.microsoft.com/office/drawing/2014/main" id="{0C4FE7EE-B441-0FF3-538F-FAA1725D91AD}"/>
                </a:ext>
              </a:extLst>
            </p:cNvPr>
            <p:cNvSpPr/>
            <p:nvPr/>
          </p:nvSpPr>
          <p:spPr>
            <a:xfrm>
              <a:off x="6132513" y="3982157"/>
              <a:ext cx="5724524" cy="301721"/>
            </a:xfrm>
            <a:prstGeom prst="rect">
              <a:avLst/>
            </a:prstGeom>
            <a:solidFill>
              <a:schemeClr val="bg1">
                <a:lumMod val="85000"/>
                <a:alpha val="59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003"/>
              <a:endParaRPr lang="it-IT" sz="800" b="1">
                <a:solidFill>
                  <a:schemeClr val="tx1"/>
                </a:solidFill>
                <a:latin typeface="Helvetica Neue" panose="020B0604020202020204"/>
              </a:endParaRPr>
            </a:p>
          </p:txBody>
        </p:sp>
        <p:sp>
          <p:nvSpPr>
            <p:cNvPr id="151" name="Rettangolo 150">
              <a:extLst>
                <a:ext uri="{FF2B5EF4-FFF2-40B4-BE49-F238E27FC236}">
                  <a16:creationId xmlns:a16="http://schemas.microsoft.com/office/drawing/2014/main" id="{A73A6021-46D3-F591-62C2-6A5E64CB12BA}"/>
                </a:ext>
              </a:extLst>
            </p:cNvPr>
            <p:cNvSpPr/>
            <p:nvPr/>
          </p:nvSpPr>
          <p:spPr>
            <a:xfrm>
              <a:off x="6185993" y="3976417"/>
              <a:ext cx="1327156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4000" rIns="54000" bIns="54000" rtlCol="0" anchor="ctr"/>
            <a:lstStyle/>
            <a:p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NEFROLOGIA</a:t>
              </a:r>
            </a:p>
          </p:txBody>
        </p:sp>
        <p:sp>
          <p:nvSpPr>
            <p:cNvPr id="202" name="Rettangolo 201">
              <a:extLst>
                <a:ext uri="{FF2B5EF4-FFF2-40B4-BE49-F238E27FC236}">
                  <a16:creationId xmlns:a16="http://schemas.microsoft.com/office/drawing/2014/main" id="{11465C65-A4E6-B2EC-F8AA-3222083A0F0E}"/>
                </a:ext>
              </a:extLst>
            </p:cNvPr>
            <p:cNvSpPr/>
            <p:nvPr/>
          </p:nvSpPr>
          <p:spPr>
            <a:xfrm>
              <a:off x="10842688" y="3975929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82.301</a:t>
              </a:r>
            </a:p>
          </p:txBody>
        </p:sp>
        <p:sp>
          <p:nvSpPr>
            <p:cNvPr id="219" name="Rettangolo 218">
              <a:extLst>
                <a:ext uri="{FF2B5EF4-FFF2-40B4-BE49-F238E27FC236}">
                  <a16:creationId xmlns:a16="http://schemas.microsoft.com/office/drawing/2014/main" id="{3A334763-6F35-ACEC-8883-7B72EB3786CF}"/>
                </a:ext>
              </a:extLst>
            </p:cNvPr>
            <p:cNvSpPr/>
            <p:nvPr/>
          </p:nvSpPr>
          <p:spPr>
            <a:xfrm>
              <a:off x="7282728" y="3975929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21.920 (26,6%)</a:t>
              </a:r>
            </a:p>
          </p:txBody>
        </p:sp>
        <p:sp>
          <p:nvSpPr>
            <p:cNvPr id="235" name="Rettangolo 234">
              <a:extLst>
                <a:ext uri="{FF2B5EF4-FFF2-40B4-BE49-F238E27FC236}">
                  <a16:creationId xmlns:a16="http://schemas.microsoft.com/office/drawing/2014/main" id="{50FBDF3C-F97E-93FE-0C5D-A0C2D45D94AD}"/>
                </a:ext>
              </a:extLst>
            </p:cNvPr>
            <p:cNvSpPr/>
            <p:nvPr/>
          </p:nvSpPr>
          <p:spPr>
            <a:xfrm>
              <a:off x="8462760" y="3975929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47.482 (57,7%)</a:t>
              </a:r>
            </a:p>
          </p:txBody>
        </p:sp>
        <p:sp>
          <p:nvSpPr>
            <p:cNvPr id="251" name="Rettangolo 250">
              <a:extLst>
                <a:ext uri="{FF2B5EF4-FFF2-40B4-BE49-F238E27FC236}">
                  <a16:creationId xmlns:a16="http://schemas.microsoft.com/office/drawing/2014/main" id="{C19C5413-6C7E-5688-CAF1-C11BFDA5AD81}"/>
                </a:ext>
              </a:extLst>
            </p:cNvPr>
            <p:cNvSpPr/>
            <p:nvPr/>
          </p:nvSpPr>
          <p:spPr>
            <a:xfrm>
              <a:off x="9658152" y="3975929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12.899 (15,7%)</a:t>
              </a: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999DF18E-BE73-0D6E-024D-5562CA0D0987}"/>
              </a:ext>
            </a:extLst>
          </p:cNvPr>
          <p:cNvGrpSpPr/>
          <p:nvPr/>
        </p:nvGrpSpPr>
        <p:grpSpPr>
          <a:xfrm>
            <a:off x="6132513" y="4311625"/>
            <a:ext cx="5724524" cy="313749"/>
            <a:chOff x="6132513" y="4305166"/>
            <a:chExt cx="5724524" cy="313749"/>
          </a:xfrm>
        </p:grpSpPr>
        <p:sp>
          <p:nvSpPr>
            <p:cNvPr id="153" name="Rettangolo 152">
              <a:extLst>
                <a:ext uri="{FF2B5EF4-FFF2-40B4-BE49-F238E27FC236}">
                  <a16:creationId xmlns:a16="http://schemas.microsoft.com/office/drawing/2014/main" id="{929D4017-5F5E-DE14-D019-2F38D949301B}"/>
                </a:ext>
              </a:extLst>
            </p:cNvPr>
            <p:cNvSpPr/>
            <p:nvPr/>
          </p:nvSpPr>
          <p:spPr>
            <a:xfrm>
              <a:off x="6132513" y="4311455"/>
              <a:ext cx="5724524" cy="301721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9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003"/>
              <a:endParaRPr lang="it-IT" sz="800" b="1">
                <a:solidFill>
                  <a:schemeClr val="tx1"/>
                </a:solidFill>
                <a:latin typeface="Helvetica Neue" panose="020B0604020202020204"/>
              </a:endParaRPr>
            </a:p>
          </p:txBody>
        </p:sp>
        <p:sp>
          <p:nvSpPr>
            <p:cNvPr id="154" name="Rettangolo 153">
              <a:extLst>
                <a:ext uri="{FF2B5EF4-FFF2-40B4-BE49-F238E27FC236}">
                  <a16:creationId xmlns:a16="http://schemas.microsoft.com/office/drawing/2014/main" id="{FDC999E5-F6C7-BA4B-7DA8-B8AA9C3FD1D0}"/>
                </a:ext>
              </a:extLst>
            </p:cNvPr>
            <p:cNvSpPr/>
            <p:nvPr/>
          </p:nvSpPr>
          <p:spPr>
            <a:xfrm>
              <a:off x="6185993" y="4305715"/>
              <a:ext cx="1327156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4000" rIns="54000" bIns="54000" rtlCol="0" anchor="ctr"/>
            <a:lstStyle/>
            <a:p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REUMATOLOGIA</a:t>
              </a:r>
            </a:p>
          </p:txBody>
        </p:sp>
        <p:sp>
          <p:nvSpPr>
            <p:cNvPr id="203" name="Rettangolo 202">
              <a:extLst>
                <a:ext uri="{FF2B5EF4-FFF2-40B4-BE49-F238E27FC236}">
                  <a16:creationId xmlns:a16="http://schemas.microsoft.com/office/drawing/2014/main" id="{F40DB344-D965-97CA-71C2-B9EC3EC9623B}"/>
                </a:ext>
              </a:extLst>
            </p:cNvPr>
            <p:cNvSpPr/>
            <p:nvPr/>
          </p:nvSpPr>
          <p:spPr>
            <a:xfrm>
              <a:off x="10842688" y="4305166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77.038</a:t>
              </a:r>
            </a:p>
          </p:txBody>
        </p:sp>
        <p:sp>
          <p:nvSpPr>
            <p:cNvPr id="220" name="Rettangolo 219">
              <a:extLst>
                <a:ext uri="{FF2B5EF4-FFF2-40B4-BE49-F238E27FC236}">
                  <a16:creationId xmlns:a16="http://schemas.microsoft.com/office/drawing/2014/main" id="{9FD22B7B-9431-91FF-A3AA-80E0BD34B4D8}"/>
                </a:ext>
              </a:extLst>
            </p:cNvPr>
            <p:cNvSpPr/>
            <p:nvPr/>
          </p:nvSpPr>
          <p:spPr>
            <a:xfrm>
              <a:off x="7282728" y="4305166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3.475 (4,5%)</a:t>
              </a:r>
            </a:p>
          </p:txBody>
        </p:sp>
        <p:sp>
          <p:nvSpPr>
            <p:cNvPr id="236" name="Rettangolo 235">
              <a:extLst>
                <a:ext uri="{FF2B5EF4-FFF2-40B4-BE49-F238E27FC236}">
                  <a16:creationId xmlns:a16="http://schemas.microsoft.com/office/drawing/2014/main" id="{B4F9DFEB-FAFA-F43E-E941-88BAA2B2E53B}"/>
                </a:ext>
              </a:extLst>
            </p:cNvPr>
            <p:cNvSpPr/>
            <p:nvPr/>
          </p:nvSpPr>
          <p:spPr>
            <a:xfrm>
              <a:off x="8462760" y="4305166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36.665 (47,6%)</a:t>
              </a:r>
            </a:p>
          </p:txBody>
        </p:sp>
        <p:sp>
          <p:nvSpPr>
            <p:cNvPr id="252" name="Rettangolo 251">
              <a:extLst>
                <a:ext uri="{FF2B5EF4-FFF2-40B4-BE49-F238E27FC236}">
                  <a16:creationId xmlns:a16="http://schemas.microsoft.com/office/drawing/2014/main" id="{3BA6323A-8B19-E42E-42B7-936B11CE6FDE}"/>
                </a:ext>
              </a:extLst>
            </p:cNvPr>
            <p:cNvSpPr/>
            <p:nvPr/>
          </p:nvSpPr>
          <p:spPr>
            <a:xfrm>
              <a:off x="9658152" y="4305166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36.898 (47,9%)</a:t>
              </a: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863C69DD-C381-DB6A-E175-CCB0D663483B}"/>
              </a:ext>
            </a:extLst>
          </p:cNvPr>
          <p:cNvGrpSpPr/>
          <p:nvPr/>
        </p:nvGrpSpPr>
        <p:grpSpPr>
          <a:xfrm>
            <a:off x="6132513" y="4634405"/>
            <a:ext cx="5724524" cy="313810"/>
            <a:chOff x="6132513" y="4634403"/>
            <a:chExt cx="5724524" cy="313810"/>
          </a:xfrm>
        </p:grpSpPr>
        <p:sp>
          <p:nvSpPr>
            <p:cNvPr id="162" name="Rettangolo 161">
              <a:extLst>
                <a:ext uri="{FF2B5EF4-FFF2-40B4-BE49-F238E27FC236}">
                  <a16:creationId xmlns:a16="http://schemas.microsoft.com/office/drawing/2014/main" id="{96F26494-CABC-535E-A900-E65F7F34F235}"/>
                </a:ext>
              </a:extLst>
            </p:cNvPr>
            <p:cNvSpPr/>
            <p:nvPr/>
          </p:nvSpPr>
          <p:spPr>
            <a:xfrm>
              <a:off x="6132513" y="4640753"/>
              <a:ext cx="5724524" cy="301721"/>
            </a:xfrm>
            <a:prstGeom prst="rect">
              <a:avLst/>
            </a:prstGeom>
            <a:solidFill>
              <a:schemeClr val="bg1">
                <a:lumMod val="85000"/>
                <a:alpha val="59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003"/>
              <a:endParaRPr lang="it-IT" sz="800" b="1">
                <a:solidFill>
                  <a:schemeClr val="tx1"/>
                </a:solidFill>
                <a:latin typeface="Helvetica Neue" panose="020B0604020202020204"/>
              </a:endParaRPr>
            </a:p>
          </p:txBody>
        </p:sp>
        <p:sp>
          <p:nvSpPr>
            <p:cNvPr id="163" name="Rettangolo 162">
              <a:extLst>
                <a:ext uri="{FF2B5EF4-FFF2-40B4-BE49-F238E27FC236}">
                  <a16:creationId xmlns:a16="http://schemas.microsoft.com/office/drawing/2014/main" id="{DE71B87A-DC37-B95F-4286-5B616F0DD2E7}"/>
                </a:ext>
              </a:extLst>
            </p:cNvPr>
            <p:cNvSpPr/>
            <p:nvPr/>
          </p:nvSpPr>
          <p:spPr>
            <a:xfrm>
              <a:off x="6185993" y="4635013"/>
              <a:ext cx="1327156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4000" rIns="54000" bIns="54000" rtlCol="0" anchor="ctr"/>
            <a:lstStyle/>
            <a:p>
              <a:r>
                <a:rPr lang="it-IT" sz="900" b="1">
                  <a:solidFill>
                    <a:schemeClr val="tx1"/>
                  </a:solidFill>
                  <a:latin typeface="Helvetica Neue" panose="020B0604020202020204"/>
                </a:rPr>
                <a:t>HIV</a:t>
              </a:r>
            </a:p>
          </p:txBody>
        </p:sp>
        <p:sp>
          <p:nvSpPr>
            <p:cNvPr id="204" name="Rettangolo 203">
              <a:extLst>
                <a:ext uri="{FF2B5EF4-FFF2-40B4-BE49-F238E27FC236}">
                  <a16:creationId xmlns:a16="http://schemas.microsoft.com/office/drawing/2014/main" id="{032A9A91-F3B1-E3AB-9D83-1B172735A51E}"/>
                </a:ext>
              </a:extLst>
            </p:cNvPr>
            <p:cNvSpPr/>
            <p:nvPr/>
          </p:nvSpPr>
          <p:spPr>
            <a:xfrm>
              <a:off x="10842688" y="4634403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32.727</a:t>
              </a:r>
            </a:p>
          </p:txBody>
        </p:sp>
        <p:sp>
          <p:nvSpPr>
            <p:cNvPr id="221" name="Rettangolo 220">
              <a:extLst>
                <a:ext uri="{FF2B5EF4-FFF2-40B4-BE49-F238E27FC236}">
                  <a16:creationId xmlns:a16="http://schemas.microsoft.com/office/drawing/2014/main" id="{97920317-68B7-EBF7-2595-44D4C7DDE187}"/>
                </a:ext>
              </a:extLst>
            </p:cNvPr>
            <p:cNvSpPr/>
            <p:nvPr/>
          </p:nvSpPr>
          <p:spPr>
            <a:xfrm>
              <a:off x="7282728" y="4634403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3.484 (10,6%)</a:t>
              </a:r>
            </a:p>
          </p:txBody>
        </p:sp>
        <p:sp>
          <p:nvSpPr>
            <p:cNvPr id="237" name="Rettangolo 236">
              <a:extLst>
                <a:ext uri="{FF2B5EF4-FFF2-40B4-BE49-F238E27FC236}">
                  <a16:creationId xmlns:a16="http://schemas.microsoft.com/office/drawing/2014/main" id="{0D7EF17C-BD03-45E5-7BCA-7AC16D4D03B2}"/>
                </a:ext>
              </a:extLst>
            </p:cNvPr>
            <p:cNvSpPr/>
            <p:nvPr/>
          </p:nvSpPr>
          <p:spPr>
            <a:xfrm>
              <a:off x="8462760" y="4634403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14.289 (43,7%)</a:t>
              </a:r>
            </a:p>
          </p:txBody>
        </p:sp>
        <p:sp>
          <p:nvSpPr>
            <p:cNvPr id="253" name="Rettangolo 252">
              <a:extLst>
                <a:ext uri="{FF2B5EF4-FFF2-40B4-BE49-F238E27FC236}">
                  <a16:creationId xmlns:a16="http://schemas.microsoft.com/office/drawing/2014/main" id="{57FA9559-4679-DFFE-4A56-4B608BFDBCCD}"/>
                </a:ext>
              </a:extLst>
            </p:cNvPr>
            <p:cNvSpPr/>
            <p:nvPr/>
          </p:nvSpPr>
          <p:spPr>
            <a:xfrm>
              <a:off x="9658152" y="4634403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14.954 (45,7%)</a:t>
              </a:r>
            </a:p>
          </p:txBody>
        </p: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A85B11D9-10D9-BA4F-7120-0C32124B4F3F}"/>
              </a:ext>
            </a:extLst>
          </p:cNvPr>
          <p:cNvGrpSpPr/>
          <p:nvPr/>
        </p:nvGrpSpPr>
        <p:grpSpPr>
          <a:xfrm>
            <a:off x="6132513" y="4963641"/>
            <a:ext cx="5724524" cy="313871"/>
            <a:chOff x="6132513" y="4963640"/>
            <a:chExt cx="5724524" cy="313871"/>
          </a:xfrm>
        </p:grpSpPr>
        <p:sp>
          <p:nvSpPr>
            <p:cNvPr id="165" name="Rettangolo 164">
              <a:extLst>
                <a:ext uri="{FF2B5EF4-FFF2-40B4-BE49-F238E27FC236}">
                  <a16:creationId xmlns:a16="http://schemas.microsoft.com/office/drawing/2014/main" id="{1763EF6D-080B-79F2-BAF2-EFB302A90027}"/>
                </a:ext>
              </a:extLst>
            </p:cNvPr>
            <p:cNvSpPr/>
            <p:nvPr/>
          </p:nvSpPr>
          <p:spPr>
            <a:xfrm>
              <a:off x="6132513" y="4970051"/>
              <a:ext cx="5724524" cy="301721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9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003"/>
              <a:endParaRPr lang="it-IT" sz="800" b="1">
                <a:solidFill>
                  <a:schemeClr val="tx1"/>
                </a:solidFill>
                <a:latin typeface="Helvetica Neue" panose="020B0604020202020204"/>
              </a:endParaRPr>
            </a:p>
          </p:txBody>
        </p:sp>
        <p:sp>
          <p:nvSpPr>
            <p:cNvPr id="166" name="Rettangolo 165">
              <a:extLst>
                <a:ext uri="{FF2B5EF4-FFF2-40B4-BE49-F238E27FC236}">
                  <a16:creationId xmlns:a16="http://schemas.microsoft.com/office/drawing/2014/main" id="{45879B43-9474-D5BD-76D1-E85ED3E4E1F4}"/>
                </a:ext>
              </a:extLst>
            </p:cNvPr>
            <p:cNvSpPr/>
            <p:nvPr/>
          </p:nvSpPr>
          <p:spPr>
            <a:xfrm>
              <a:off x="6185993" y="4964311"/>
              <a:ext cx="1327156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4000" rIns="54000" bIns="54000" rtlCol="0" anchor="ctr"/>
            <a:lstStyle/>
            <a:p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ENDOCRINO</a:t>
              </a:r>
            </a:p>
          </p:txBody>
        </p:sp>
        <p:sp>
          <p:nvSpPr>
            <p:cNvPr id="205" name="Rettangolo 204">
              <a:extLst>
                <a:ext uri="{FF2B5EF4-FFF2-40B4-BE49-F238E27FC236}">
                  <a16:creationId xmlns:a16="http://schemas.microsoft.com/office/drawing/2014/main" id="{8106EFDE-CC9A-6760-B843-3A0C5D0C9B2F}"/>
                </a:ext>
              </a:extLst>
            </p:cNvPr>
            <p:cNvSpPr/>
            <p:nvPr/>
          </p:nvSpPr>
          <p:spPr>
            <a:xfrm>
              <a:off x="10842688" y="4963640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14.659</a:t>
              </a:r>
            </a:p>
          </p:txBody>
        </p:sp>
        <p:sp>
          <p:nvSpPr>
            <p:cNvPr id="222" name="Rettangolo 221">
              <a:extLst>
                <a:ext uri="{FF2B5EF4-FFF2-40B4-BE49-F238E27FC236}">
                  <a16:creationId xmlns:a16="http://schemas.microsoft.com/office/drawing/2014/main" id="{DC2EC925-34BF-3AC3-E62D-84B769D45537}"/>
                </a:ext>
              </a:extLst>
            </p:cNvPr>
            <p:cNvSpPr/>
            <p:nvPr/>
          </p:nvSpPr>
          <p:spPr>
            <a:xfrm>
              <a:off x="7282728" y="4963640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1.610 (11,0%)</a:t>
              </a:r>
            </a:p>
          </p:txBody>
        </p:sp>
        <p:sp>
          <p:nvSpPr>
            <p:cNvPr id="238" name="Rettangolo 237">
              <a:extLst>
                <a:ext uri="{FF2B5EF4-FFF2-40B4-BE49-F238E27FC236}">
                  <a16:creationId xmlns:a16="http://schemas.microsoft.com/office/drawing/2014/main" id="{CAFA4A00-D8D1-E67F-DDF7-0731A03DCAE6}"/>
                </a:ext>
              </a:extLst>
            </p:cNvPr>
            <p:cNvSpPr/>
            <p:nvPr/>
          </p:nvSpPr>
          <p:spPr>
            <a:xfrm>
              <a:off x="8462760" y="4963640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6.486 (44,2%)</a:t>
              </a:r>
            </a:p>
          </p:txBody>
        </p:sp>
        <p:sp>
          <p:nvSpPr>
            <p:cNvPr id="254" name="Rettangolo 253">
              <a:extLst>
                <a:ext uri="{FF2B5EF4-FFF2-40B4-BE49-F238E27FC236}">
                  <a16:creationId xmlns:a16="http://schemas.microsoft.com/office/drawing/2014/main" id="{FE8B7676-1EAE-FAF3-F6BC-77AF20EF8DD1}"/>
                </a:ext>
              </a:extLst>
            </p:cNvPr>
            <p:cNvSpPr/>
            <p:nvPr/>
          </p:nvSpPr>
          <p:spPr>
            <a:xfrm>
              <a:off x="9658152" y="4963640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6.593 (44,8%)</a:t>
              </a: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86E72490-70F8-BB56-0855-CFA14F7B0358}"/>
              </a:ext>
            </a:extLst>
          </p:cNvPr>
          <p:cNvGrpSpPr/>
          <p:nvPr/>
        </p:nvGrpSpPr>
        <p:grpSpPr>
          <a:xfrm>
            <a:off x="6132513" y="5292877"/>
            <a:ext cx="5724524" cy="313932"/>
            <a:chOff x="6132513" y="5292877"/>
            <a:chExt cx="5724524" cy="313932"/>
          </a:xfrm>
        </p:grpSpPr>
        <p:sp>
          <p:nvSpPr>
            <p:cNvPr id="168" name="Rettangolo 167">
              <a:extLst>
                <a:ext uri="{FF2B5EF4-FFF2-40B4-BE49-F238E27FC236}">
                  <a16:creationId xmlns:a16="http://schemas.microsoft.com/office/drawing/2014/main" id="{8605C3AF-769E-F6DC-F2C3-6B803CC60F4A}"/>
                </a:ext>
              </a:extLst>
            </p:cNvPr>
            <p:cNvSpPr/>
            <p:nvPr/>
          </p:nvSpPr>
          <p:spPr>
            <a:xfrm>
              <a:off x="6132513" y="5299349"/>
              <a:ext cx="5724524" cy="301721"/>
            </a:xfrm>
            <a:prstGeom prst="rect">
              <a:avLst/>
            </a:prstGeom>
            <a:solidFill>
              <a:schemeClr val="bg1">
                <a:lumMod val="85000"/>
                <a:alpha val="59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003"/>
              <a:endParaRPr lang="it-IT" sz="800" b="1">
                <a:solidFill>
                  <a:schemeClr val="tx1"/>
                </a:solidFill>
                <a:latin typeface="Helvetica Neue" panose="020B0604020202020204"/>
              </a:endParaRPr>
            </a:p>
          </p:txBody>
        </p:sp>
        <p:sp>
          <p:nvSpPr>
            <p:cNvPr id="169" name="Rettangolo 168">
              <a:extLst>
                <a:ext uri="{FF2B5EF4-FFF2-40B4-BE49-F238E27FC236}">
                  <a16:creationId xmlns:a16="http://schemas.microsoft.com/office/drawing/2014/main" id="{D0064AD2-90B3-4CB1-9061-FED1DABC774F}"/>
                </a:ext>
              </a:extLst>
            </p:cNvPr>
            <p:cNvSpPr/>
            <p:nvPr/>
          </p:nvSpPr>
          <p:spPr>
            <a:xfrm>
              <a:off x="6185993" y="5293609"/>
              <a:ext cx="1327156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4000" rIns="54000" bIns="54000" rtlCol="0" anchor="ctr"/>
            <a:lstStyle/>
            <a:p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TRAPIANTI</a:t>
              </a:r>
            </a:p>
          </p:txBody>
        </p:sp>
        <p:sp>
          <p:nvSpPr>
            <p:cNvPr id="206" name="Rettangolo 205">
              <a:extLst>
                <a:ext uri="{FF2B5EF4-FFF2-40B4-BE49-F238E27FC236}">
                  <a16:creationId xmlns:a16="http://schemas.microsoft.com/office/drawing/2014/main" id="{88483648-4050-331C-A866-B0AC654D8C55}"/>
                </a:ext>
              </a:extLst>
            </p:cNvPr>
            <p:cNvSpPr/>
            <p:nvPr/>
          </p:nvSpPr>
          <p:spPr>
            <a:xfrm>
              <a:off x="10842688" y="5292877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13.608</a:t>
              </a:r>
            </a:p>
          </p:txBody>
        </p:sp>
        <p:sp>
          <p:nvSpPr>
            <p:cNvPr id="223" name="Rettangolo 222">
              <a:extLst>
                <a:ext uri="{FF2B5EF4-FFF2-40B4-BE49-F238E27FC236}">
                  <a16:creationId xmlns:a16="http://schemas.microsoft.com/office/drawing/2014/main" id="{4160B446-0A80-3F75-2B91-2AFB71A5EFBA}"/>
                </a:ext>
              </a:extLst>
            </p:cNvPr>
            <p:cNvSpPr/>
            <p:nvPr/>
          </p:nvSpPr>
          <p:spPr>
            <a:xfrm>
              <a:off x="7282728" y="5292877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5.209 (38,3%)</a:t>
              </a:r>
            </a:p>
          </p:txBody>
        </p:sp>
        <p:sp>
          <p:nvSpPr>
            <p:cNvPr id="239" name="Rettangolo 238">
              <a:extLst>
                <a:ext uri="{FF2B5EF4-FFF2-40B4-BE49-F238E27FC236}">
                  <a16:creationId xmlns:a16="http://schemas.microsoft.com/office/drawing/2014/main" id="{1C616837-C743-CE33-2E39-D26E9765206C}"/>
                </a:ext>
              </a:extLst>
            </p:cNvPr>
            <p:cNvSpPr/>
            <p:nvPr/>
          </p:nvSpPr>
          <p:spPr>
            <a:xfrm>
              <a:off x="8462760" y="5292877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7.374 (54,2%)</a:t>
              </a:r>
            </a:p>
          </p:txBody>
        </p:sp>
        <p:sp>
          <p:nvSpPr>
            <p:cNvPr id="255" name="Rettangolo 254">
              <a:extLst>
                <a:ext uri="{FF2B5EF4-FFF2-40B4-BE49-F238E27FC236}">
                  <a16:creationId xmlns:a16="http://schemas.microsoft.com/office/drawing/2014/main" id="{F918B92A-D608-B08B-3B51-0601E6EB741B}"/>
                </a:ext>
              </a:extLst>
            </p:cNvPr>
            <p:cNvSpPr/>
            <p:nvPr/>
          </p:nvSpPr>
          <p:spPr>
            <a:xfrm>
              <a:off x="9658152" y="5292877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1.025 (7,5%)</a:t>
              </a:r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83AF714B-917A-0189-5145-30281080C561}"/>
              </a:ext>
            </a:extLst>
          </p:cNvPr>
          <p:cNvGrpSpPr/>
          <p:nvPr/>
        </p:nvGrpSpPr>
        <p:grpSpPr>
          <a:xfrm>
            <a:off x="6132513" y="5622119"/>
            <a:ext cx="5724524" cy="313993"/>
            <a:chOff x="6132513" y="5622114"/>
            <a:chExt cx="5724524" cy="313993"/>
          </a:xfrm>
        </p:grpSpPr>
        <p:sp>
          <p:nvSpPr>
            <p:cNvPr id="171" name="Rettangolo 170">
              <a:extLst>
                <a:ext uri="{FF2B5EF4-FFF2-40B4-BE49-F238E27FC236}">
                  <a16:creationId xmlns:a16="http://schemas.microsoft.com/office/drawing/2014/main" id="{A5E8E934-ADDE-647F-1A52-5DBB265FF4F2}"/>
                </a:ext>
              </a:extLst>
            </p:cNvPr>
            <p:cNvSpPr/>
            <p:nvPr/>
          </p:nvSpPr>
          <p:spPr>
            <a:xfrm>
              <a:off x="6132513" y="5628647"/>
              <a:ext cx="5724524" cy="301721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9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003"/>
              <a:endParaRPr lang="it-IT" sz="800" b="1">
                <a:solidFill>
                  <a:schemeClr val="tx1"/>
                </a:solidFill>
                <a:latin typeface="Helvetica Neue" panose="020B0604020202020204"/>
              </a:endParaRPr>
            </a:p>
          </p:txBody>
        </p:sp>
        <p:sp>
          <p:nvSpPr>
            <p:cNvPr id="172" name="Rettangolo 171">
              <a:extLst>
                <a:ext uri="{FF2B5EF4-FFF2-40B4-BE49-F238E27FC236}">
                  <a16:creationId xmlns:a16="http://schemas.microsoft.com/office/drawing/2014/main" id="{1B00D9C6-58E4-BFE3-5163-FEF576B57418}"/>
                </a:ext>
              </a:extLst>
            </p:cNvPr>
            <p:cNvSpPr/>
            <p:nvPr/>
          </p:nvSpPr>
          <p:spPr>
            <a:xfrm>
              <a:off x="6185993" y="5622907"/>
              <a:ext cx="1327156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4000" rIns="54000" bIns="54000" rtlCol="0" anchor="ctr"/>
            <a:lstStyle/>
            <a:p>
              <a:r>
                <a:rPr lang="it-IT" sz="900" b="1">
                  <a:solidFill>
                    <a:schemeClr val="tx1"/>
                  </a:solidFill>
                  <a:latin typeface="Helvetica Neue" panose="020B0604020202020204"/>
                </a:rPr>
                <a:t>EMATOLOGIA</a:t>
              </a:r>
            </a:p>
          </p:txBody>
        </p:sp>
        <p:sp>
          <p:nvSpPr>
            <p:cNvPr id="207" name="Rettangolo 206">
              <a:extLst>
                <a:ext uri="{FF2B5EF4-FFF2-40B4-BE49-F238E27FC236}">
                  <a16:creationId xmlns:a16="http://schemas.microsoft.com/office/drawing/2014/main" id="{C90FD9DC-0C46-9760-5982-F8524AE8B4BF}"/>
                </a:ext>
              </a:extLst>
            </p:cNvPr>
            <p:cNvSpPr/>
            <p:nvPr/>
          </p:nvSpPr>
          <p:spPr>
            <a:xfrm>
              <a:off x="10842688" y="5622114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998</a:t>
              </a:r>
            </a:p>
          </p:txBody>
        </p:sp>
        <p:sp>
          <p:nvSpPr>
            <p:cNvPr id="224" name="Rettangolo 223">
              <a:extLst>
                <a:ext uri="{FF2B5EF4-FFF2-40B4-BE49-F238E27FC236}">
                  <a16:creationId xmlns:a16="http://schemas.microsoft.com/office/drawing/2014/main" id="{BF64A70E-888B-E645-E126-9B9FDF37D8F5}"/>
                </a:ext>
              </a:extLst>
            </p:cNvPr>
            <p:cNvSpPr/>
            <p:nvPr/>
          </p:nvSpPr>
          <p:spPr>
            <a:xfrm>
              <a:off x="7282728" y="5622114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276 (27,9%)</a:t>
              </a:r>
            </a:p>
          </p:txBody>
        </p:sp>
        <p:sp>
          <p:nvSpPr>
            <p:cNvPr id="240" name="Rettangolo 239">
              <a:extLst>
                <a:ext uri="{FF2B5EF4-FFF2-40B4-BE49-F238E27FC236}">
                  <a16:creationId xmlns:a16="http://schemas.microsoft.com/office/drawing/2014/main" id="{F31FCD43-AF73-0310-3E62-E9D8310FCD30}"/>
                </a:ext>
              </a:extLst>
            </p:cNvPr>
            <p:cNvSpPr/>
            <p:nvPr/>
          </p:nvSpPr>
          <p:spPr>
            <a:xfrm>
              <a:off x="8462760" y="5622114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525 (53,1%)</a:t>
              </a:r>
            </a:p>
          </p:txBody>
        </p:sp>
        <p:sp>
          <p:nvSpPr>
            <p:cNvPr id="256" name="Rettangolo 255">
              <a:extLst>
                <a:ext uri="{FF2B5EF4-FFF2-40B4-BE49-F238E27FC236}">
                  <a16:creationId xmlns:a16="http://schemas.microsoft.com/office/drawing/2014/main" id="{0479772A-DDFA-E83C-94F5-A01696BF8070}"/>
                </a:ext>
              </a:extLst>
            </p:cNvPr>
            <p:cNvSpPr/>
            <p:nvPr/>
          </p:nvSpPr>
          <p:spPr>
            <a:xfrm>
              <a:off x="9658152" y="5622114"/>
              <a:ext cx="1008000" cy="313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it-IT" sz="900" b="1" dirty="0">
                  <a:solidFill>
                    <a:schemeClr val="tx1"/>
                  </a:solidFill>
                  <a:latin typeface="Helvetica Neue" panose="020B0604020202020204"/>
                </a:rPr>
                <a:t>187 (18,9%)</a:t>
              </a:r>
            </a:p>
          </p:txBody>
        </p:sp>
      </p:grp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EB0606B3-1A1B-11CF-A61A-E7E529311FC8}"/>
              </a:ext>
            </a:extLst>
          </p:cNvPr>
          <p:cNvGraphicFramePr/>
          <p:nvPr/>
        </p:nvGraphicFramePr>
        <p:xfrm>
          <a:off x="323298" y="1198656"/>
          <a:ext cx="5217636" cy="348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17237264-FE6E-CD72-BBD5-BA1A6D7CE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019" y="6477001"/>
            <a:ext cx="807943" cy="3810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F66D5FC-5BE6-9BA0-C194-B7C5588A90B7}"/>
              </a:ext>
            </a:extLst>
          </p:cNvPr>
          <p:cNvSpPr/>
          <p:nvPr/>
        </p:nvSpPr>
        <p:spPr>
          <a:xfrm>
            <a:off x="20574" y="6473934"/>
            <a:ext cx="12161962" cy="380999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498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B93B46-CAF0-191C-B0EB-4D1D52A3F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45966"/>
            <a:ext cx="11522075" cy="641459"/>
          </a:xfrm>
        </p:spPr>
        <p:txBody>
          <a:bodyPr>
            <a:normAutofit fontScale="90000"/>
          </a:bodyPr>
          <a:lstStyle/>
          <a:p>
            <a:r>
              <a:rPr lang="it-IT" b="1" dirty="0">
                <a:latin typeface="Helvetica Neue" panose="020B0604020202020204"/>
              </a:rPr>
              <a:t>I nuovi indicatori per monitorare l’attività del Centro Servizi dal 2024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7C1C59D-A8B9-B9A0-898D-5498889EA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E4D6-76DA-4D77-93C0-900CB3FED25D}" type="slidenum">
              <a:rPr lang="it-IT" smtClean="0">
                <a:latin typeface="Helvetica Neue" panose="020B0604020202020204"/>
              </a:rPr>
              <a:pPr/>
              <a:t>16</a:t>
            </a:fld>
            <a:endParaRPr lang="it-IT">
              <a:latin typeface="Helvetica Neue" panose="020B0604020202020204"/>
            </a:endParaRPr>
          </a:p>
        </p:txBody>
      </p:sp>
      <p:sp>
        <p:nvSpPr>
          <p:cNvPr id="4" name="Rectangle: Rounded Corners 90">
            <a:extLst>
              <a:ext uri="{FF2B5EF4-FFF2-40B4-BE49-F238E27FC236}">
                <a16:creationId xmlns:a16="http://schemas.microsoft.com/office/drawing/2014/main" id="{E355909C-495F-B3BE-8856-4C90D9935774}"/>
              </a:ext>
            </a:extLst>
          </p:cNvPr>
          <p:cNvSpPr/>
          <p:nvPr/>
        </p:nvSpPr>
        <p:spPr>
          <a:xfrm>
            <a:off x="334960" y="1269899"/>
            <a:ext cx="11522075" cy="1107253"/>
          </a:xfrm>
          <a:prstGeom prst="roundRect">
            <a:avLst/>
          </a:prstGeom>
          <a:solidFill>
            <a:srgbClr val="297A38"/>
          </a:solidFill>
          <a:ln w="9525" cap="flat">
            <a:noFill/>
            <a:prstDash val="solid"/>
            <a:miter/>
          </a:ln>
        </p:spPr>
        <p:txBody>
          <a:bodyPr lIns="90000" t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Attestazione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dei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requisiti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contrattuali</a:t>
            </a:r>
            <a:endParaRPr lang="en-US" sz="2000" kern="0" dirty="0">
              <a:solidFill>
                <a:schemeClr val="bg1"/>
              </a:solidFill>
              <a:latin typeface="Helvetica Neue" panose="020B0604020202020204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ATS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provvede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alla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verifica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 (</a:t>
            </a:r>
            <a:r>
              <a:rPr lang="en-US" sz="1600" b="1" kern="0" dirty="0" err="1">
                <a:solidFill>
                  <a:schemeClr val="bg1"/>
                </a:solidFill>
                <a:latin typeface="Helvetica Neue" panose="020B0604020202020204"/>
              </a:rPr>
              <a:t>almeno</a:t>
            </a:r>
            <a:r>
              <a:rPr lang="en-US" sz="1600" b="1" kern="0" dirty="0">
                <a:solidFill>
                  <a:schemeClr val="bg1"/>
                </a:solidFill>
                <a:latin typeface="Helvetica Neue" panose="020B0604020202020204"/>
              </a:rPr>
              <a:t> </a:t>
            </a:r>
            <a:r>
              <a:rPr lang="en-US" sz="1600" b="1" kern="0" dirty="0" err="1">
                <a:solidFill>
                  <a:schemeClr val="bg1"/>
                </a:solidFill>
                <a:latin typeface="Helvetica Neue" panose="020B0604020202020204"/>
              </a:rPr>
              <a:t>annuale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)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dei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requisiti</a:t>
            </a:r>
            <a:r>
              <a:rPr lang="en-US" sz="1600" b="1" kern="0" dirty="0">
                <a:solidFill>
                  <a:schemeClr val="bg1"/>
                </a:solidFill>
                <a:latin typeface="Helvetica Neue" panose="020B0604020202020204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a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seguito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 della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presentazione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 di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un’autocertificazione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da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parte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del Centro Servizi</a:t>
            </a:r>
          </a:p>
        </p:txBody>
      </p:sp>
      <p:sp>
        <p:nvSpPr>
          <p:cNvPr id="9" name="Rectangle: Rounded Corners 90">
            <a:extLst>
              <a:ext uri="{FF2B5EF4-FFF2-40B4-BE49-F238E27FC236}">
                <a16:creationId xmlns:a16="http://schemas.microsoft.com/office/drawing/2014/main" id="{625C6D59-0D93-5731-D119-14A967D24B73}"/>
              </a:ext>
            </a:extLst>
          </p:cNvPr>
          <p:cNvSpPr/>
          <p:nvPr/>
        </p:nvSpPr>
        <p:spPr>
          <a:xfrm>
            <a:off x="334960" y="2889813"/>
            <a:ext cx="11522075" cy="842400"/>
          </a:xfrm>
          <a:prstGeom prst="roundRect">
            <a:avLst/>
          </a:prstGeom>
          <a:solidFill>
            <a:srgbClr val="7030A0"/>
          </a:solidFill>
          <a:ln w="9525" cap="flat">
            <a:noFill/>
            <a:prstDash val="solid"/>
            <a:miter/>
          </a:ln>
        </p:spPr>
        <p:txBody>
          <a:bodyPr lIns="90000" t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Monitoraggio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dell’attività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 di Re-call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Monitoraggio</a:t>
            </a:r>
            <a:r>
              <a:rPr lang="en-US" sz="1600" kern="0" dirty="0">
                <a:solidFill>
                  <a:schemeClr val="bg1"/>
                </a:solidFill>
                <a:latin typeface="Helvetica Neue" panose="020B0604020202020204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delle</a:t>
            </a:r>
            <a:r>
              <a:rPr lang="en-US" sz="1600" kern="0" dirty="0">
                <a:solidFill>
                  <a:schemeClr val="bg1"/>
                </a:solidFill>
                <a:latin typeface="Helvetica Neue" panose="020B0604020202020204"/>
              </a:rPr>
              <a:t> </a:t>
            </a:r>
            <a:r>
              <a:rPr lang="en-US" sz="1600" b="1" kern="0" dirty="0" err="1">
                <a:solidFill>
                  <a:schemeClr val="bg1"/>
                </a:solidFill>
                <a:latin typeface="Helvetica Neue" panose="020B0604020202020204"/>
              </a:rPr>
              <a:t>chiamate</a:t>
            </a:r>
            <a:r>
              <a:rPr lang="en-US" sz="1600" b="1" kern="0" dirty="0">
                <a:solidFill>
                  <a:schemeClr val="bg1"/>
                </a:solidFill>
                <a:latin typeface="Helvetica Neue" panose="020B0604020202020204"/>
              </a:rPr>
              <a:t> </a:t>
            </a:r>
            <a:r>
              <a:rPr lang="it-IT" sz="1600" kern="0" dirty="0">
                <a:solidFill>
                  <a:schemeClr val="bg1"/>
                </a:solidFill>
                <a:latin typeface="Helvetica Neue" panose="020B0604020202020204"/>
              </a:rPr>
              <a:t>per</a:t>
            </a:r>
            <a:r>
              <a:rPr lang="it-IT" sz="1600" b="1" kern="0" dirty="0">
                <a:solidFill>
                  <a:schemeClr val="bg1"/>
                </a:solidFill>
                <a:latin typeface="Helvetica Neue" panose="020B0604020202020204"/>
              </a:rPr>
              <a:t> verifiche su cure e follow-up </a:t>
            </a: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sulle</a:t>
            </a:r>
            <a:r>
              <a:rPr lang="en-US" sz="1600" kern="0" dirty="0">
                <a:solidFill>
                  <a:schemeClr val="bg1"/>
                </a:solidFill>
                <a:latin typeface="Helvetica Neue" panose="020B0604020202020204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prestazioni</a:t>
            </a:r>
            <a:r>
              <a:rPr lang="en-US" sz="1600" kern="0" dirty="0">
                <a:solidFill>
                  <a:schemeClr val="bg1"/>
                </a:solidFill>
                <a:latin typeface="Helvetica Neue" panose="020B0604020202020204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totali</a:t>
            </a:r>
            <a:r>
              <a:rPr lang="en-US" sz="1600" kern="0" dirty="0">
                <a:solidFill>
                  <a:schemeClr val="bg1"/>
                </a:solidFill>
                <a:latin typeface="Helvetica Neue" panose="020B0604020202020204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dei</a:t>
            </a:r>
            <a:r>
              <a:rPr lang="en-US" sz="1600" kern="0" dirty="0">
                <a:solidFill>
                  <a:schemeClr val="bg1"/>
                </a:solidFill>
                <a:latin typeface="Helvetica Neue" panose="020B0604020202020204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pazienti</a:t>
            </a:r>
            <a:r>
              <a:rPr lang="en-US" sz="1600" kern="0" dirty="0">
                <a:solidFill>
                  <a:schemeClr val="bg1"/>
                </a:solidFill>
                <a:latin typeface="Helvetica Neue" panose="020B0604020202020204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presi</a:t>
            </a:r>
            <a:r>
              <a:rPr lang="en-US" sz="1600" kern="0" dirty="0">
                <a:solidFill>
                  <a:schemeClr val="bg1"/>
                </a:solidFill>
                <a:latin typeface="Helvetica Neue" panose="020B0604020202020204"/>
              </a:rPr>
              <a:t> in </a:t>
            </a: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carico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" panose="020B0604020202020204"/>
            </a:endParaRPr>
          </a:p>
        </p:txBody>
      </p:sp>
      <p:sp>
        <p:nvSpPr>
          <p:cNvPr id="10" name="Rectangle: Rounded Corners 88">
            <a:extLst>
              <a:ext uri="{FF2B5EF4-FFF2-40B4-BE49-F238E27FC236}">
                <a16:creationId xmlns:a16="http://schemas.microsoft.com/office/drawing/2014/main" id="{A7BE8928-D93B-DEB3-5DDF-59250527860F}"/>
              </a:ext>
            </a:extLst>
          </p:cNvPr>
          <p:cNvSpPr/>
          <p:nvPr/>
        </p:nvSpPr>
        <p:spPr>
          <a:xfrm>
            <a:off x="334961" y="4169347"/>
            <a:ext cx="11522074" cy="842400"/>
          </a:xfrm>
          <a:prstGeom prst="roundRect">
            <a:avLst/>
          </a:prstGeom>
          <a:solidFill>
            <a:srgbClr val="002060"/>
          </a:solidFill>
          <a:ln w="9525" cap="flat">
            <a:noFill/>
            <a:prstDash val="solid"/>
            <a:miter/>
          </a:ln>
        </p:spPr>
        <p:txBody>
          <a:bodyPr lIns="90000" t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Monitoraggio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dell’attività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 di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segnalazione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delle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scadenze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Monitoraggio</a:t>
            </a:r>
            <a:r>
              <a:rPr lang="en-US" sz="1600" kern="0" dirty="0">
                <a:solidFill>
                  <a:schemeClr val="bg1"/>
                </a:solidFill>
                <a:latin typeface="Helvetica Neue" panose="020B0604020202020204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delle</a:t>
            </a:r>
            <a:r>
              <a:rPr lang="en-US" sz="1600" kern="0" dirty="0">
                <a:solidFill>
                  <a:schemeClr val="bg1"/>
                </a:solidFill>
                <a:latin typeface="Helvetica Neue" panose="020B0604020202020204"/>
              </a:rPr>
              <a:t> </a:t>
            </a:r>
            <a:r>
              <a:rPr lang="en-US" sz="1600" b="1" kern="0" dirty="0" err="1">
                <a:solidFill>
                  <a:schemeClr val="bg1"/>
                </a:solidFill>
                <a:latin typeface="Helvetica Neue" panose="020B0604020202020204"/>
              </a:rPr>
              <a:t>chiamate</a:t>
            </a:r>
            <a:r>
              <a:rPr lang="en-US" sz="1600" b="1" kern="0" dirty="0">
                <a:solidFill>
                  <a:schemeClr val="bg1"/>
                </a:solidFill>
                <a:latin typeface="Helvetica Neue" panose="020B0604020202020204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effettuate</a:t>
            </a:r>
            <a:r>
              <a:rPr lang="en-US" sz="1600" kern="0" dirty="0">
                <a:solidFill>
                  <a:schemeClr val="bg1"/>
                </a:solidFill>
                <a:latin typeface="Helvetica Neue" panose="020B0604020202020204"/>
              </a:rPr>
              <a:t> </a:t>
            </a:r>
            <a:r>
              <a:rPr lang="en-US" sz="1600" b="1" kern="0" dirty="0">
                <a:solidFill>
                  <a:schemeClr val="bg1"/>
                </a:solidFill>
                <a:latin typeface="Helvetica Neue" panose="020B0604020202020204"/>
              </a:rPr>
              <a:t>in </a:t>
            </a:r>
            <a:r>
              <a:rPr lang="en-US" sz="1600" b="1" kern="0" dirty="0" err="1">
                <a:solidFill>
                  <a:schemeClr val="bg1"/>
                </a:solidFill>
                <a:latin typeface="Helvetica Neue" panose="020B0604020202020204"/>
              </a:rPr>
              <a:t>concomitanza</a:t>
            </a:r>
            <a:r>
              <a:rPr lang="en-US" sz="1600" b="1" kern="0" dirty="0">
                <a:solidFill>
                  <a:schemeClr val="bg1"/>
                </a:solidFill>
                <a:latin typeface="Helvetica Neue" panose="020B0604020202020204"/>
              </a:rPr>
              <a:t> con la </a:t>
            </a:r>
            <a:r>
              <a:rPr lang="en-US" sz="1600" b="1" kern="0" dirty="0" err="1">
                <a:solidFill>
                  <a:schemeClr val="bg1"/>
                </a:solidFill>
                <a:latin typeface="Helvetica Neue" panose="020B0604020202020204"/>
              </a:rPr>
              <a:t>scadenza</a:t>
            </a:r>
            <a:r>
              <a:rPr lang="en-US" sz="1600" b="1" kern="0" dirty="0">
                <a:solidFill>
                  <a:schemeClr val="bg1"/>
                </a:solidFill>
                <a:latin typeface="Helvetica Neue" panose="020B0604020202020204"/>
              </a:rPr>
              <a:t> </a:t>
            </a:r>
            <a:r>
              <a:rPr lang="en-US" sz="1600" b="1" kern="0" dirty="0" err="1">
                <a:solidFill>
                  <a:schemeClr val="bg1"/>
                </a:solidFill>
                <a:latin typeface="Helvetica Neue" panose="020B0604020202020204"/>
              </a:rPr>
              <a:t>dei</a:t>
            </a:r>
            <a:r>
              <a:rPr lang="en-US" sz="1600" b="1" kern="0" dirty="0">
                <a:solidFill>
                  <a:schemeClr val="bg1"/>
                </a:solidFill>
                <a:latin typeface="Helvetica Neue" panose="020B0604020202020204"/>
              </a:rPr>
              <a:t> PAI </a:t>
            </a: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dei</a:t>
            </a:r>
            <a:r>
              <a:rPr lang="en-US" sz="1600" kern="0" dirty="0">
                <a:solidFill>
                  <a:schemeClr val="bg1"/>
                </a:solidFill>
                <a:latin typeface="Helvetica Neue" panose="020B0604020202020204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pazienti</a:t>
            </a:r>
            <a:r>
              <a:rPr lang="en-US" sz="1600" kern="0" dirty="0">
                <a:solidFill>
                  <a:schemeClr val="bg1"/>
                </a:solidFill>
                <a:latin typeface="Helvetica Neue" panose="020B0604020202020204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presi</a:t>
            </a:r>
            <a:r>
              <a:rPr lang="en-US" sz="1600" kern="0" dirty="0">
                <a:solidFill>
                  <a:schemeClr val="bg1"/>
                </a:solidFill>
                <a:latin typeface="Helvetica Neue" panose="020B0604020202020204"/>
              </a:rPr>
              <a:t> in </a:t>
            </a: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carico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" panose="020B0604020202020204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A457801-F41E-39A4-E92C-917CB35B9105}"/>
              </a:ext>
            </a:extLst>
          </p:cNvPr>
          <p:cNvSpPr/>
          <p:nvPr/>
        </p:nvSpPr>
        <p:spPr>
          <a:xfrm>
            <a:off x="9579521" y="2889813"/>
            <a:ext cx="2277514" cy="307572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Helvetica Neue" panose="020B0604020202020204"/>
              </a:rPr>
              <a:t>Indicatore di sbarramento</a:t>
            </a:r>
          </a:p>
        </p:txBody>
      </p:sp>
      <p:sp>
        <p:nvSpPr>
          <p:cNvPr id="14" name="Rectangle: Rounded Corners 89">
            <a:extLst>
              <a:ext uri="{FF2B5EF4-FFF2-40B4-BE49-F238E27FC236}">
                <a16:creationId xmlns:a16="http://schemas.microsoft.com/office/drawing/2014/main" id="{64358094-9FC1-C7F8-10D9-72CD5089533B}"/>
              </a:ext>
            </a:extLst>
          </p:cNvPr>
          <p:cNvSpPr/>
          <p:nvPr/>
        </p:nvSpPr>
        <p:spPr>
          <a:xfrm>
            <a:off x="334960" y="5347521"/>
            <a:ext cx="11522075" cy="842400"/>
          </a:xfrm>
          <a:prstGeom prst="roundRect">
            <a:avLst/>
          </a:prstGeom>
          <a:solidFill>
            <a:srgbClr val="0070C0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lIns="90000" t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Monitoraggio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delle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B0604020202020204"/>
              </a:rPr>
              <a:t>prenotazioni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Monitoraggio</a:t>
            </a:r>
            <a:r>
              <a:rPr lang="en-US" sz="1600" kern="0" dirty="0">
                <a:solidFill>
                  <a:schemeClr val="bg1"/>
                </a:solidFill>
                <a:latin typeface="Helvetica Neue" panose="020B0604020202020204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delle</a:t>
            </a:r>
            <a:r>
              <a:rPr lang="en-US" sz="1600" kern="0" dirty="0">
                <a:solidFill>
                  <a:schemeClr val="bg1"/>
                </a:solidFill>
                <a:latin typeface="Helvetica Neue" panose="020B0604020202020204"/>
              </a:rPr>
              <a:t> </a:t>
            </a:r>
            <a:r>
              <a:rPr lang="en-US" sz="1600" b="1" kern="0" dirty="0" err="1">
                <a:solidFill>
                  <a:schemeClr val="bg1"/>
                </a:solidFill>
                <a:latin typeface="Helvetica Neue" panose="020B0604020202020204"/>
              </a:rPr>
              <a:t>prenotazioni</a:t>
            </a:r>
            <a:r>
              <a:rPr lang="en-US" sz="1600" b="1" kern="0" dirty="0">
                <a:solidFill>
                  <a:schemeClr val="bg1"/>
                </a:solidFill>
                <a:latin typeface="Helvetica Neue" panose="020B0604020202020204"/>
              </a:rPr>
              <a:t> </a:t>
            </a:r>
            <a:r>
              <a:rPr lang="en-US" sz="1600" kern="0" dirty="0">
                <a:solidFill>
                  <a:schemeClr val="bg1"/>
                </a:solidFill>
                <a:latin typeface="Helvetica Neue" panose="020B0604020202020204"/>
              </a:rPr>
              <a:t>in capo al </a:t>
            </a:r>
            <a:r>
              <a:rPr lang="en-US" sz="1600" b="1" kern="0" dirty="0">
                <a:solidFill>
                  <a:schemeClr val="bg1"/>
                </a:solidFill>
                <a:latin typeface="Helvetica Neue" panose="020B0604020202020204"/>
              </a:rPr>
              <a:t>Centro Servizi </a:t>
            </a:r>
            <a:r>
              <a:rPr lang="en-US" sz="1600" kern="0" dirty="0">
                <a:solidFill>
                  <a:schemeClr val="bg1"/>
                </a:solidFill>
                <a:latin typeface="Helvetica Neue" panose="020B0604020202020204"/>
              </a:rPr>
              <a:t>rispetto alle </a:t>
            </a: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prenotazioni</a:t>
            </a:r>
            <a:r>
              <a:rPr lang="en-US" sz="1600" kern="0" dirty="0">
                <a:solidFill>
                  <a:schemeClr val="bg1"/>
                </a:solidFill>
                <a:latin typeface="Helvetica Neue" panose="020B0604020202020204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totali</a:t>
            </a:r>
            <a:r>
              <a:rPr lang="en-US" sz="1600" kern="0" dirty="0">
                <a:solidFill>
                  <a:schemeClr val="bg1"/>
                </a:solidFill>
                <a:latin typeface="Helvetica Neue" panose="020B0604020202020204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riferite</a:t>
            </a:r>
            <a:r>
              <a:rPr lang="en-US" sz="1600" kern="0" dirty="0">
                <a:solidFill>
                  <a:schemeClr val="bg1"/>
                </a:solidFill>
                <a:latin typeface="Helvetica Neue" panose="020B0604020202020204"/>
              </a:rPr>
              <a:t> ai </a:t>
            </a: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pazienti</a:t>
            </a:r>
            <a:r>
              <a:rPr lang="en-US" sz="1600" kern="0" dirty="0">
                <a:solidFill>
                  <a:schemeClr val="bg1"/>
                </a:solidFill>
                <a:latin typeface="Helvetica Neue" panose="020B0604020202020204"/>
              </a:rPr>
              <a:t> </a:t>
            </a: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presi</a:t>
            </a:r>
            <a:r>
              <a:rPr lang="en-US" sz="1600" kern="0" dirty="0">
                <a:solidFill>
                  <a:schemeClr val="bg1"/>
                </a:solidFill>
                <a:latin typeface="Helvetica Neue" panose="020B0604020202020204"/>
              </a:rPr>
              <a:t> in </a:t>
            </a:r>
            <a:r>
              <a:rPr lang="en-US" sz="1600" kern="0" dirty="0" err="1">
                <a:solidFill>
                  <a:schemeClr val="bg1"/>
                </a:solidFill>
                <a:latin typeface="Helvetica Neue" panose="020B0604020202020204"/>
              </a:rPr>
              <a:t>carico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" panose="020B0604020202020204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A8CC7AA-CC10-AD42-7F95-B39C269491C3}"/>
              </a:ext>
            </a:extLst>
          </p:cNvPr>
          <p:cNvSpPr/>
          <p:nvPr/>
        </p:nvSpPr>
        <p:spPr>
          <a:xfrm>
            <a:off x="9579521" y="5339776"/>
            <a:ext cx="2277515" cy="307572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Helvetica Neue" panose="020B0604020202020204"/>
              </a:rPr>
              <a:t>Attivazione nel 2025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54B9B0B-2013-94B9-6044-61B918FBF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4019" y="6477001"/>
            <a:ext cx="807943" cy="381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6D86531-7F43-066E-7473-0FEAAA28CA3C}"/>
              </a:ext>
            </a:extLst>
          </p:cNvPr>
          <p:cNvSpPr/>
          <p:nvPr/>
        </p:nvSpPr>
        <p:spPr>
          <a:xfrm>
            <a:off x="20574" y="6473934"/>
            <a:ext cx="12161962" cy="380999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280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8F081-CAA7-3801-D0A4-4B155970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Helvetica Neue" panose="020B0604020202020204"/>
              </a:rPr>
              <a:t>La remunerazione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1CA1079-D584-D5C8-B417-196483CDA9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E4D6-76DA-4D77-93C0-900CB3FED25D}" type="slidenum">
              <a:rPr lang="it-IT" smtClean="0"/>
              <a:pPr/>
              <a:t>17</a:t>
            </a:fld>
            <a:endParaRPr lang="it-IT"/>
          </a:p>
        </p:txBody>
      </p:sp>
      <p:grpSp>
        <p:nvGrpSpPr>
          <p:cNvPr id="90" name="Gruppo 89">
            <a:extLst>
              <a:ext uri="{FF2B5EF4-FFF2-40B4-BE49-F238E27FC236}">
                <a16:creationId xmlns:a16="http://schemas.microsoft.com/office/drawing/2014/main" id="{1B738BA0-3A94-C594-95B9-8B2DBA1C5EAE}"/>
              </a:ext>
            </a:extLst>
          </p:cNvPr>
          <p:cNvGrpSpPr/>
          <p:nvPr/>
        </p:nvGrpSpPr>
        <p:grpSpPr>
          <a:xfrm>
            <a:off x="418925" y="1340054"/>
            <a:ext cx="10025863" cy="4753455"/>
            <a:chOff x="670759" y="1494057"/>
            <a:chExt cx="10025863" cy="4753455"/>
          </a:xfrm>
        </p:grpSpPr>
        <p:grpSp>
          <p:nvGrpSpPr>
            <p:cNvPr id="88" name="Gruppo 87">
              <a:extLst>
                <a:ext uri="{FF2B5EF4-FFF2-40B4-BE49-F238E27FC236}">
                  <a16:creationId xmlns:a16="http://schemas.microsoft.com/office/drawing/2014/main" id="{D6C219C6-8159-3A4C-543E-03797A97B1E0}"/>
                </a:ext>
              </a:extLst>
            </p:cNvPr>
            <p:cNvGrpSpPr/>
            <p:nvPr/>
          </p:nvGrpSpPr>
          <p:grpSpPr>
            <a:xfrm>
              <a:off x="2809293" y="2304078"/>
              <a:ext cx="521368" cy="2796324"/>
              <a:chOff x="2424675" y="2304078"/>
              <a:chExt cx="521368" cy="2796324"/>
            </a:xfrm>
          </p:grpSpPr>
          <p:sp>
            <p:nvSpPr>
              <p:cNvPr id="14" name="Equals 13">
                <a:extLst>
                  <a:ext uri="{FF2B5EF4-FFF2-40B4-BE49-F238E27FC236}">
                    <a16:creationId xmlns:a16="http://schemas.microsoft.com/office/drawing/2014/main" id="{C7F79E3E-4238-E88E-371B-4035B44C20AC}"/>
                  </a:ext>
                </a:extLst>
              </p:cNvPr>
              <p:cNvSpPr/>
              <p:nvPr/>
            </p:nvSpPr>
            <p:spPr>
              <a:xfrm>
                <a:off x="2424675" y="2304078"/>
                <a:ext cx="521368" cy="447063"/>
              </a:xfrm>
              <a:prstGeom prst="mathEqual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dirty="0" err="1">
                  <a:solidFill>
                    <a:prstClr val="white"/>
                  </a:solidFill>
                  <a:latin typeface="Helvetica Neue" panose="020B0604020202020204"/>
                </a:endParaRPr>
              </a:p>
            </p:txBody>
          </p:sp>
          <p:sp>
            <p:nvSpPr>
              <p:cNvPr id="48" name="Equals 13">
                <a:extLst>
                  <a:ext uri="{FF2B5EF4-FFF2-40B4-BE49-F238E27FC236}">
                    <a16:creationId xmlns:a16="http://schemas.microsoft.com/office/drawing/2014/main" id="{5D109278-9C97-B21B-1001-97BAC915529F}"/>
                  </a:ext>
                </a:extLst>
              </p:cNvPr>
              <p:cNvSpPr/>
              <p:nvPr/>
            </p:nvSpPr>
            <p:spPr>
              <a:xfrm>
                <a:off x="2424675" y="4653339"/>
                <a:ext cx="521368" cy="447063"/>
              </a:xfrm>
              <a:prstGeom prst="mathEqual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 sz="900" dirty="0" err="1">
                  <a:solidFill>
                    <a:prstClr val="white"/>
                  </a:solidFill>
                  <a:latin typeface="Helvetica Neue" panose="020B0604020202020204"/>
                </a:endParaRPr>
              </a:p>
            </p:txBody>
          </p:sp>
        </p:grpSp>
        <p:grpSp>
          <p:nvGrpSpPr>
            <p:cNvPr id="89" name="Gruppo 88">
              <a:extLst>
                <a:ext uri="{FF2B5EF4-FFF2-40B4-BE49-F238E27FC236}">
                  <a16:creationId xmlns:a16="http://schemas.microsoft.com/office/drawing/2014/main" id="{69E7AA5A-3139-CE32-4026-F7F1DC4686F8}"/>
                </a:ext>
              </a:extLst>
            </p:cNvPr>
            <p:cNvGrpSpPr/>
            <p:nvPr/>
          </p:nvGrpSpPr>
          <p:grpSpPr>
            <a:xfrm>
              <a:off x="670759" y="1624831"/>
              <a:ext cx="1431235" cy="4144144"/>
              <a:chOff x="670759" y="1624831"/>
              <a:chExt cx="1431235" cy="4144144"/>
            </a:xfrm>
          </p:grpSpPr>
          <p:grpSp>
            <p:nvGrpSpPr>
              <p:cNvPr id="59" name="Gruppo 58">
                <a:extLst>
                  <a:ext uri="{FF2B5EF4-FFF2-40B4-BE49-F238E27FC236}">
                    <a16:creationId xmlns:a16="http://schemas.microsoft.com/office/drawing/2014/main" id="{BC6F4DB4-0F2D-4AAC-A165-A6BB0793CE71}"/>
                  </a:ext>
                </a:extLst>
              </p:cNvPr>
              <p:cNvGrpSpPr/>
              <p:nvPr/>
            </p:nvGrpSpPr>
            <p:grpSpPr>
              <a:xfrm>
                <a:off x="670759" y="1624831"/>
                <a:ext cx="1431235" cy="1828238"/>
                <a:chOff x="670759" y="1624831"/>
                <a:chExt cx="1431235" cy="1828238"/>
              </a:xfrm>
            </p:grpSpPr>
            <p:pic>
              <p:nvPicPr>
                <p:cNvPr id="55" name="Immagine 54" descr="Immagine che contiene Elementi grafici, Carattere, simbolo, grafica&#10;&#10;Descrizione generata automaticamente">
                  <a:extLst>
                    <a:ext uri="{FF2B5EF4-FFF2-40B4-BE49-F238E27FC236}">
                      <a16:creationId xmlns:a16="http://schemas.microsoft.com/office/drawing/2014/main" id="{69624EA7-768A-96D8-F59F-D3EE9A36CB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449" y="1624831"/>
                  <a:ext cx="1279855" cy="1279855"/>
                </a:xfrm>
                <a:prstGeom prst="rect">
                  <a:avLst/>
                </a:prstGeom>
              </p:spPr>
            </p:pic>
            <p:sp>
              <p:nvSpPr>
                <p:cNvPr id="36" name="Rettangolo 35">
                  <a:extLst>
                    <a:ext uri="{FF2B5EF4-FFF2-40B4-BE49-F238E27FC236}">
                      <a16:creationId xmlns:a16="http://schemas.microsoft.com/office/drawing/2014/main" id="{9263D4D9-FDB1-ABA8-1FF4-556FA06F0343}"/>
                    </a:ext>
                  </a:extLst>
                </p:cNvPr>
                <p:cNvSpPr/>
                <p:nvPr/>
              </p:nvSpPr>
              <p:spPr>
                <a:xfrm>
                  <a:off x="670759" y="2951910"/>
                  <a:ext cx="1431235" cy="501159"/>
                </a:xfrm>
                <a:prstGeom prst="rect">
                  <a:avLst/>
                </a:prstGeom>
                <a:solidFill>
                  <a:srgbClr val="297A3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b="1" dirty="0">
                      <a:latin typeface="Helvetica Neue" panose="020B0604020202020204"/>
                    </a:rPr>
                    <a:t>Centro servizi</a:t>
                  </a:r>
                </a:p>
              </p:txBody>
            </p:sp>
          </p:grpSp>
          <p:grpSp>
            <p:nvGrpSpPr>
              <p:cNvPr id="60" name="Gruppo 59">
                <a:extLst>
                  <a:ext uri="{FF2B5EF4-FFF2-40B4-BE49-F238E27FC236}">
                    <a16:creationId xmlns:a16="http://schemas.microsoft.com/office/drawing/2014/main" id="{0D87E7EB-CC49-2DA5-5389-27FAD273BB32}"/>
                  </a:ext>
                </a:extLst>
              </p:cNvPr>
              <p:cNvGrpSpPr/>
              <p:nvPr/>
            </p:nvGrpSpPr>
            <p:grpSpPr>
              <a:xfrm>
                <a:off x="670759" y="3984766"/>
                <a:ext cx="1431235" cy="1784209"/>
                <a:chOff x="670759" y="3984766"/>
                <a:chExt cx="1431235" cy="1784209"/>
              </a:xfrm>
            </p:grpSpPr>
            <p:pic>
              <p:nvPicPr>
                <p:cNvPr id="57" name="Immagine 56" descr="Immagine che contiene arte, design&#10;&#10;Descrizione generata automaticamente">
                  <a:extLst>
                    <a:ext uri="{FF2B5EF4-FFF2-40B4-BE49-F238E27FC236}">
                      <a16:creationId xmlns:a16="http://schemas.microsoft.com/office/drawing/2014/main" id="{5956CCF0-7881-79EB-C1CB-2183D67FD8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449" y="3984766"/>
                  <a:ext cx="1279855" cy="1279855"/>
                </a:xfrm>
                <a:prstGeom prst="rect">
                  <a:avLst/>
                </a:prstGeom>
              </p:spPr>
            </p:pic>
            <p:sp>
              <p:nvSpPr>
                <p:cNvPr id="58" name="Rettangolo 57">
                  <a:extLst>
                    <a:ext uri="{FF2B5EF4-FFF2-40B4-BE49-F238E27FC236}">
                      <a16:creationId xmlns:a16="http://schemas.microsoft.com/office/drawing/2014/main" id="{0E5EDDD7-3A79-2632-7DB0-A956C71507D5}"/>
                    </a:ext>
                  </a:extLst>
                </p:cNvPr>
                <p:cNvSpPr/>
                <p:nvPr/>
              </p:nvSpPr>
              <p:spPr>
                <a:xfrm>
                  <a:off x="670759" y="5267816"/>
                  <a:ext cx="1431235" cy="501159"/>
                </a:xfrm>
                <a:prstGeom prst="rect">
                  <a:avLst/>
                </a:prstGeom>
                <a:solidFill>
                  <a:srgbClr val="F6862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b="1" dirty="0">
                      <a:latin typeface="Helvetica Neue" panose="020B0604020202020204"/>
                    </a:rPr>
                    <a:t>MMG</a:t>
                  </a:r>
                </a:p>
              </p:txBody>
            </p:sp>
          </p:grpSp>
        </p:grpSp>
        <p:grpSp>
          <p:nvGrpSpPr>
            <p:cNvPr id="85" name="Gruppo 84">
              <a:extLst>
                <a:ext uri="{FF2B5EF4-FFF2-40B4-BE49-F238E27FC236}">
                  <a16:creationId xmlns:a16="http://schemas.microsoft.com/office/drawing/2014/main" id="{4154DB85-6535-4D1A-EDEF-53F5EAA4C5DB}"/>
                </a:ext>
              </a:extLst>
            </p:cNvPr>
            <p:cNvGrpSpPr/>
            <p:nvPr/>
          </p:nvGrpSpPr>
          <p:grpSpPr>
            <a:xfrm>
              <a:off x="7608645" y="1608499"/>
              <a:ext cx="292677" cy="4311523"/>
              <a:chOff x="6289929" y="1608499"/>
              <a:chExt cx="292677" cy="4311523"/>
            </a:xfrm>
          </p:grpSpPr>
          <p:grpSp>
            <p:nvGrpSpPr>
              <p:cNvPr id="73" name="Gruppo 72">
                <a:extLst>
                  <a:ext uri="{FF2B5EF4-FFF2-40B4-BE49-F238E27FC236}">
                    <a16:creationId xmlns:a16="http://schemas.microsoft.com/office/drawing/2014/main" id="{66EED296-61AC-5780-C95E-695559D37983}"/>
                  </a:ext>
                </a:extLst>
              </p:cNvPr>
              <p:cNvGrpSpPr/>
              <p:nvPr/>
            </p:nvGrpSpPr>
            <p:grpSpPr>
              <a:xfrm>
                <a:off x="6289929" y="1608499"/>
                <a:ext cx="292677" cy="1838220"/>
                <a:chOff x="6289929" y="1608499"/>
                <a:chExt cx="292677" cy="1838220"/>
              </a:xfrm>
            </p:grpSpPr>
            <p:sp>
              <p:nvSpPr>
                <p:cNvPr id="27" name="Half Frame 123">
                  <a:extLst>
                    <a:ext uri="{FF2B5EF4-FFF2-40B4-BE49-F238E27FC236}">
                      <a16:creationId xmlns:a16="http://schemas.microsoft.com/office/drawing/2014/main" id="{17AFF3B4-A1DE-C1DA-2B0C-BC521D58F070}"/>
                    </a:ext>
                  </a:extLst>
                </p:cNvPr>
                <p:cNvSpPr/>
                <p:nvPr/>
              </p:nvSpPr>
              <p:spPr>
                <a:xfrm rot="8232229">
                  <a:off x="6289929" y="1608499"/>
                  <a:ext cx="292675" cy="302096"/>
                </a:xfrm>
                <a:prstGeom prst="halfFrame">
                  <a:avLst>
                    <a:gd name="adj1" fmla="val 19363"/>
                    <a:gd name="adj2" fmla="val 1839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dirty="0" err="1">
                    <a:solidFill>
                      <a:prstClr val="white"/>
                    </a:solidFill>
                    <a:latin typeface="Helvetica Neue" panose="020B0604020202020204"/>
                  </a:endParaRPr>
                </a:p>
              </p:txBody>
            </p:sp>
            <p:sp>
              <p:nvSpPr>
                <p:cNvPr id="28" name="Half Frame 124">
                  <a:extLst>
                    <a:ext uri="{FF2B5EF4-FFF2-40B4-BE49-F238E27FC236}">
                      <a16:creationId xmlns:a16="http://schemas.microsoft.com/office/drawing/2014/main" id="{B178A1FC-B90C-AA1B-1640-F1892FF1A38F}"/>
                    </a:ext>
                  </a:extLst>
                </p:cNvPr>
                <p:cNvSpPr/>
                <p:nvPr/>
              </p:nvSpPr>
              <p:spPr>
                <a:xfrm rot="8232229">
                  <a:off x="6289930" y="2369488"/>
                  <a:ext cx="292675" cy="302096"/>
                </a:xfrm>
                <a:prstGeom prst="halfFrame">
                  <a:avLst>
                    <a:gd name="adj1" fmla="val 19363"/>
                    <a:gd name="adj2" fmla="val 1839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dirty="0" err="1">
                    <a:solidFill>
                      <a:prstClr val="white"/>
                    </a:solidFill>
                    <a:latin typeface="Helvetica Neue" panose="020B0604020202020204"/>
                  </a:endParaRPr>
                </a:p>
              </p:txBody>
            </p:sp>
            <p:sp>
              <p:nvSpPr>
                <p:cNvPr id="40" name="Half Frame 124">
                  <a:extLst>
                    <a:ext uri="{FF2B5EF4-FFF2-40B4-BE49-F238E27FC236}">
                      <a16:creationId xmlns:a16="http://schemas.microsoft.com/office/drawing/2014/main" id="{7200E9CD-2A8F-DE52-4886-26AF408491E5}"/>
                    </a:ext>
                  </a:extLst>
                </p:cNvPr>
                <p:cNvSpPr/>
                <p:nvPr/>
              </p:nvSpPr>
              <p:spPr>
                <a:xfrm rot="8232229">
                  <a:off x="6289931" y="3144623"/>
                  <a:ext cx="292675" cy="302096"/>
                </a:xfrm>
                <a:prstGeom prst="halfFrame">
                  <a:avLst>
                    <a:gd name="adj1" fmla="val 19363"/>
                    <a:gd name="adj2" fmla="val 1839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dirty="0" err="1">
                    <a:solidFill>
                      <a:prstClr val="white"/>
                    </a:solidFill>
                    <a:latin typeface="Helvetica Neue" panose="020B0604020202020204"/>
                  </a:endParaRPr>
                </a:p>
              </p:txBody>
            </p:sp>
          </p:grpSp>
          <p:grpSp>
            <p:nvGrpSpPr>
              <p:cNvPr id="82" name="Gruppo 81">
                <a:extLst>
                  <a:ext uri="{FF2B5EF4-FFF2-40B4-BE49-F238E27FC236}">
                    <a16:creationId xmlns:a16="http://schemas.microsoft.com/office/drawing/2014/main" id="{5CCA85CE-81AC-4310-7C9E-7418D5616A7D}"/>
                  </a:ext>
                </a:extLst>
              </p:cNvPr>
              <p:cNvGrpSpPr/>
              <p:nvPr/>
            </p:nvGrpSpPr>
            <p:grpSpPr>
              <a:xfrm>
                <a:off x="6289930" y="4123749"/>
                <a:ext cx="292676" cy="1796273"/>
                <a:chOff x="6289930" y="4123749"/>
                <a:chExt cx="292676" cy="1796273"/>
              </a:xfrm>
            </p:grpSpPr>
            <p:sp>
              <p:nvSpPr>
                <p:cNvPr id="52" name="Half Frame 124">
                  <a:extLst>
                    <a:ext uri="{FF2B5EF4-FFF2-40B4-BE49-F238E27FC236}">
                      <a16:creationId xmlns:a16="http://schemas.microsoft.com/office/drawing/2014/main" id="{8CC9BA5B-8341-CC1D-982C-422A8E6FD8BA}"/>
                    </a:ext>
                  </a:extLst>
                </p:cNvPr>
                <p:cNvSpPr/>
                <p:nvPr/>
              </p:nvSpPr>
              <p:spPr>
                <a:xfrm rot="8232229">
                  <a:off x="6289931" y="4123749"/>
                  <a:ext cx="292675" cy="302096"/>
                </a:xfrm>
                <a:prstGeom prst="halfFrame">
                  <a:avLst>
                    <a:gd name="adj1" fmla="val 19363"/>
                    <a:gd name="adj2" fmla="val 1839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dirty="0" err="1">
                    <a:solidFill>
                      <a:prstClr val="white"/>
                    </a:solidFill>
                    <a:latin typeface="Helvetica Neue" panose="020B0604020202020204"/>
                  </a:endParaRPr>
                </a:p>
              </p:txBody>
            </p:sp>
            <p:sp>
              <p:nvSpPr>
                <p:cNvPr id="53" name="Half Frame 124">
                  <a:extLst>
                    <a:ext uri="{FF2B5EF4-FFF2-40B4-BE49-F238E27FC236}">
                      <a16:creationId xmlns:a16="http://schemas.microsoft.com/office/drawing/2014/main" id="{C23AC0DE-817B-F2D2-95F9-7781598C97F2}"/>
                    </a:ext>
                  </a:extLst>
                </p:cNvPr>
                <p:cNvSpPr/>
                <p:nvPr/>
              </p:nvSpPr>
              <p:spPr>
                <a:xfrm rot="8232229">
                  <a:off x="6289930" y="5617926"/>
                  <a:ext cx="292675" cy="302096"/>
                </a:xfrm>
                <a:prstGeom prst="halfFrame">
                  <a:avLst>
                    <a:gd name="adj1" fmla="val 19363"/>
                    <a:gd name="adj2" fmla="val 1839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it-IT" sz="900" dirty="0" err="1">
                    <a:solidFill>
                      <a:prstClr val="white"/>
                    </a:solidFill>
                    <a:latin typeface="Helvetica Neue" panose="020B0604020202020204"/>
                  </a:endParaRPr>
                </a:p>
              </p:txBody>
            </p:sp>
          </p:grpSp>
        </p:grpSp>
        <p:grpSp>
          <p:nvGrpSpPr>
            <p:cNvPr id="87" name="Gruppo 86">
              <a:extLst>
                <a:ext uri="{FF2B5EF4-FFF2-40B4-BE49-F238E27FC236}">
                  <a16:creationId xmlns:a16="http://schemas.microsoft.com/office/drawing/2014/main" id="{0C7D7A85-D5EF-472A-CFA6-9480209B6112}"/>
                </a:ext>
              </a:extLst>
            </p:cNvPr>
            <p:cNvGrpSpPr/>
            <p:nvPr/>
          </p:nvGrpSpPr>
          <p:grpSpPr>
            <a:xfrm>
              <a:off x="4037960" y="1494057"/>
              <a:ext cx="3051996" cy="4711847"/>
              <a:chOff x="3228574" y="1494057"/>
              <a:chExt cx="3051996" cy="4711847"/>
            </a:xfrm>
          </p:grpSpPr>
          <p:grpSp>
            <p:nvGrpSpPr>
              <p:cNvPr id="69" name="Gruppo 68">
                <a:extLst>
                  <a:ext uri="{FF2B5EF4-FFF2-40B4-BE49-F238E27FC236}">
                    <a16:creationId xmlns:a16="http://schemas.microsoft.com/office/drawing/2014/main" id="{3B5F70D8-753B-477A-BF76-31D129381CA5}"/>
                  </a:ext>
                </a:extLst>
              </p:cNvPr>
              <p:cNvGrpSpPr/>
              <p:nvPr/>
            </p:nvGrpSpPr>
            <p:grpSpPr>
              <a:xfrm>
                <a:off x="3542704" y="1494057"/>
                <a:ext cx="2088000" cy="2067104"/>
                <a:chOff x="3362955" y="1498347"/>
                <a:chExt cx="2088000" cy="2067104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E9A5CB52-C309-3E88-8B17-068222FD0E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62955" y="2174977"/>
                  <a:ext cx="2088000" cy="0"/>
                </a:xfrm>
                <a:prstGeom prst="line">
                  <a:avLst/>
                </a:prstGeom>
                <a:ln w="539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166E3DC-360E-241A-4B40-481E602BB468}"/>
                    </a:ext>
                  </a:extLst>
                </p:cNvPr>
                <p:cNvSpPr txBox="1"/>
                <p:nvPr/>
              </p:nvSpPr>
              <p:spPr>
                <a:xfrm>
                  <a:off x="4276840" y="1536691"/>
                  <a:ext cx="1106740" cy="387286"/>
                </a:xfrm>
                <a:prstGeom prst="rect">
                  <a:avLst/>
                </a:prstGeom>
                <a:noFill/>
              </p:spPr>
              <p:txBody>
                <a:bodyPr wrap="square" lIns="54610" tIns="54610" rIns="54610" bIns="54610" rtlCol="0" anchor="ctr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it-IT" b="1" dirty="0">
                      <a:latin typeface="Helvetica Neue" panose="020B0604020202020204"/>
                    </a:rPr>
                    <a:t>Livello 1</a:t>
                  </a:r>
                </a:p>
              </p:txBody>
            </p:sp>
            <p:cxnSp>
              <p:nvCxnSpPr>
                <p:cNvPr id="37" name="Straight Connector 14">
                  <a:extLst>
                    <a:ext uri="{FF2B5EF4-FFF2-40B4-BE49-F238E27FC236}">
                      <a16:creationId xmlns:a16="http://schemas.microsoft.com/office/drawing/2014/main" id="{AAA2BC32-1047-9C7A-E0B5-8B8B2E5339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62955" y="2894801"/>
                  <a:ext cx="2088000" cy="0"/>
                </a:xfrm>
                <a:prstGeom prst="line">
                  <a:avLst/>
                </a:prstGeom>
                <a:ln w="539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16">
                  <a:extLst>
                    <a:ext uri="{FF2B5EF4-FFF2-40B4-BE49-F238E27FC236}">
                      <a16:creationId xmlns:a16="http://schemas.microsoft.com/office/drawing/2014/main" id="{FF011CFC-4256-2E6B-3A03-C04902B3E8D6}"/>
                    </a:ext>
                  </a:extLst>
                </p:cNvPr>
                <p:cNvSpPr txBox="1"/>
                <p:nvPr/>
              </p:nvSpPr>
              <p:spPr>
                <a:xfrm>
                  <a:off x="4276840" y="2345482"/>
                  <a:ext cx="1106740" cy="387286"/>
                </a:xfrm>
                <a:prstGeom prst="rect">
                  <a:avLst/>
                </a:prstGeom>
                <a:noFill/>
              </p:spPr>
              <p:txBody>
                <a:bodyPr wrap="square" lIns="54610" tIns="54610" rIns="54610" bIns="54610" rtlCol="0" anchor="ctr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it-IT" b="1" dirty="0">
                      <a:latin typeface="Helvetica Neue" panose="020B0604020202020204"/>
                    </a:rPr>
                    <a:t>Livello 2</a:t>
                  </a:r>
                </a:p>
              </p:txBody>
            </p:sp>
            <p:sp>
              <p:nvSpPr>
                <p:cNvPr id="39" name="TextBox 16">
                  <a:extLst>
                    <a:ext uri="{FF2B5EF4-FFF2-40B4-BE49-F238E27FC236}">
                      <a16:creationId xmlns:a16="http://schemas.microsoft.com/office/drawing/2014/main" id="{F7FC9911-2199-1D12-02BB-4BA2462EBC98}"/>
                    </a:ext>
                  </a:extLst>
                </p:cNvPr>
                <p:cNvSpPr txBox="1"/>
                <p:nvPr/>
              </p:nvSpPr>
              <p:spPr>
                <a:xfrm>
                  <a:off x="4276840" y="3111529"/>
                  <a:ext cx="1106740" cy="387286"/>
                </a:xfrm>
                <a:prstGeom prst="rect">
                  <a:avLst/>
                </a:prstGeom>
                <a:noFill/>
              </p:spPr>
              <p:txBody>
                <a:bodyPr wrap="square" lIns="54610" tIns="54610" rIns="54610" bIns="54610" rtlCol="0" anchor="ctr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it-IT" b="1" dirty="0">
                      <a:latin typeface="Helvetica Neue" panose="020B0604020202020204"/>
                    </a:rPr>
                    <a:t>Livello 3</a:t>
                  </a:r>
                </a:p>
              </p:txBody>
            </p:sp>
            <p:pic>
              <p:nvPicPr>
                <p:cNvPr id="62" name="Immagine 61" descr="Immagine che contiene simbolo, clipart, Elementi grafici, design&#10;&#10;Descrizione generata automaticamente">
                  <a:extLst>
                    <a:ext uri="{FF2B5EF4-FFF2-40B4-BE49-F238E27FC236}">
                      <a16:creationId xmlns:a16="http://schemas.microsoft.com/office/drawing/2014/main" id="{86655CE8-3A1B-835F-82AF-4189E940E1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1894" y="3025451"/>
                  <a:ext cx="540000" cy="540000"/>
                </a:xfrm>
                <a:prstGeom prst="rect">
                  <a:avLst/>
                </a:prstGeom>
              </p:spPr>
            </p:pic>
            <p:pic>
              <p:nvPicPr>
                <p:cNvPr id="64" name="Immagine 63" descr="Immagine che contiene simbolo, design&#10;&#10;Descrizione generata automaticamente">
                  <a:extLst>
                    <a:ext uri="{FF2B5EF4-FFF2-40B4-BE49-F238E27FC236}">
                      <a16:creationId xmlns:a16="http://schemas.microsoft.com/office/drawing/2014/main" id="{9A4B6821-2F7A-D293-E2C0-0841DACCFC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71429" y="2273785"/>
                  <a:ext cx="540000" cy="540000"/>
                </a:xfrm>
                <a:prstGeom prst="rect">
                  <a:avLst/>
                </a:prstGeom>
              </p:spPr>
            </p:pic>
            <p:pic>
              <p:nvPicPr>
                <p:cNvPr id="66" name="Immagine 65" descr="Immagine che contiene Elementi grafici, clipart, rosso, design&#10;&#10;Descrizione generata automaticamente">
                  <a:extLst>
                    <a:ext uri="{FF2B5EF4-FFF2-40B4-BE49-F238E27FC236}">
                      <a16:creationId xmlns:a16="http://schemas.microsoft.com/office/drawing/2014/main" id="{9086B6A4-7BE2-FE44-BC00-F4904B2A05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1894" y="1498347"/>
                  <a:ext cx="540000" cy="540000"/>
                </a:xfrm>
                <a:prstGeom prst="rect">
                  <a:avLst/>
                </a:prstGeom>
              </p:spPr>
            </p:pic>
          </p:grpSp>
          <p:grpSp>
            <p:nvGrpSpPr>
              <p:cNvPr id="86" name="Gruppo 85">
                <a:extLst>
                  <a:ext uri="{FF2B5EF4-FFF2-40B4-BE49-F238E27FC236}">
                    <a16:creationId xmlns:a16="http://schemas.microsoft.com/office/drawing/2014/main" id="{C39361C4-C760-7EC8-1BEB-625261FD0C48}"/>
                  </a:ext>
                </a:extLst>
              </p:cNvPr>
              <p:cNvGrpSpPr/>
              <p:nvPr/>
            </p:nvGrpSpPr>
            <p:grpSpPr>
              <a:xfrm>
                <a:off x="3228574" y="4004797"/>
                <a:ext cx="3051996" cy="2201107"/>
                <a:chOff x="3228574" y="4004797"/>
                <a:chExt cx="3051996" cy="2201107"/>
              </a:xfrm>
            </p:grpSpPr>
            <p:sp>
              <p:nvSpPr>
                <p:cNvPr id="51" name="Segno di addizione 50">
                  <a:extLst>
                    <a:ext uri="{FF2B5EF4-FFF2-40B4-BE49-F238E27FC236}">
                      <a16:creationId xmlns:a16="http://schemas.microsoft.com/office/drawing/2014/main" id="{4354F76D-2BA4-1ABE-6A79-DDE2A7C2CD4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426267" y="4659434"/>
                  <a:ext cx="468000" cy="468000"/>
                </a:xfrm>
                <a:prstGeom prst="mathPlus">
                  <a:avLst>
                    <a:gd name="adj1" fmla="val 17115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latin typeface="Helvetica Neue" panose="020B0604020202020204"/>
                  </a:endParaRPr>
                </a:p>
              </p:txBody>
            </p:sp>
            <p:grpSp>
              <p:nvGrpSpPr>
                <p:cNvPr id="76" name="Gruppo 75">
                  <a:extLst>
                    <a:ext uri="{FF2B5EF4-FFF2-40B4-BE49-F238E27FC236}">
                      <a16:creationId xmlns:a16="http://schemas.microsoft.com/office/drawing/2014/main" id="{62CB6621-9D2B-D865-381A-2B69FB49AD57}"/>
                    </a:ext>
                  </a:extLst>
                </p:cNvPr>
                <p:cNvGrpSpPr/>
                <p:nvPr/>
              </p:nvGrpSpPr>
              <p:grpSpPr>
                <a:xfrm>
                  <a:off x="3228574" y="5264621"/>
                  <a:ext cx="3051996" cy="941283"/>
                  <a:chOff x="3228574" y="5368855"/>
                  <a:chExt cx="3051996" cy="941283"/>
                </a:xfrm>
              </p:grpSpPr>
              <p:sp>
                <p:nvSpPr>
                  <p:cNvPr id="50" name="TextBox 16">
                    <a:extLst>
                      <a:ext uri="{FF2B5EF4-FFF2-40B4-BE49-F238E27FC236}">
                        <a16:creationId xmlns:a16="http://schemas.microsoft.com/office/drawing/2014/main" id="{5F1DB7B5-3839-42EB-24FF-1435D15F0F91}"/>
                      </a:ext>
                    </a:extLst>
                  </p:cNvPr>
                  <p:cNvSpPr txBox="1"/>
                  <p:nvPr/>
                </p:nvSpPr>
                <p:spPr>
                  <a:xfrm>
                    <a:off x="3910135" y="5368855"/>
                    <a:ext cx="2370435" cy="941283"/>
                  </a:xfrm>
                  <a:prstGeom prst="rect">
                    <a:avLst/>
                  </a:prstGeom>
                  <a:noFill/>
                </p:spPr>
                <p:txBody>
                  <a:bodyPr wrap="square" lIns="54610" tIns="54610" rIns="54610" bIns="54610" rtlCol="0" anchor="ctr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it-IT" b="1" dirty="0">
                        <a:latin typeface="Helvetica Neue" panose="020B0604020202020204"/>
                      </a:rPr>
                      <a:t>Obiettivo del 15% aggiuntivo* e tutti gli indicatori positivi</a:t>
                    </a:r>
                  </a:p>
                </p:txBody>
              </p:sp>
              <p:pic>
                <p:nvPicPr>
                  <p:cNvPr id="72" name="Immagine 71" descr="Immagine che contiene Elementi grafici, cerchio, design&#10;&#10;Descrizione generata automaticamente">
                    <a:extLst>
                      <a:ext uri="{FF2B5EF4-FFF2-40B4-BE49-F238E27FC236}">
                        <a16:creationId xmlns:a16="http://schemas.microsoft.com/office/drawing/2014/main" id="{07A32883-49F1-384D-A36E-88401E8EBF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28574" y="5569496"/>
                    <a:ext cx="540000" cy="540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7" name="Gruppo 76">
                  <a:extLst>
                    <a:ext uri="{FF2B5EF4-FFF2-40B4-BE49-F238E27FC236}">
                      <a16:creationId xmlns:a16="http://schemas.microsoft.com/office/drawing/2014/main" id="{81BBFCEF-0FB3-4AAE-76FD-C9A0FE3F336F}"/>
                    </a:ext>
                  </a:extLst>
                </p:cNvPr>
                <p:cNvGrpSpPr/>
                <p:nvPr/>
              </p:nvGrpSpPr>
              <p:grpSpPr>
                <a:xfrm>
                  <a:off x="3399274" y="4004797"/>
                  <a:ext cx="2521986" cy="540000"/>
                  <a:chOff x="3228574" y="3954371"/>
                  <a:chExt cx="2521986" cy="540000"/>
                </a:xfrm>
              </p:grpSpPr>
              <p:sp>
                <p:nvSpPr>
                  <p:cNvPr id="49" name="TextBox 16">
                    <a:extLst>
                      <a:ext uri="{FF2B5EF4-FFF2-40B4-BE49-F238E27FC236}">
                        <a16:creationId xmlns:a16="http://schemas.microsoft.com/office/drawing/2014/main" id="{D8E5DC60-0317-3A1C-B976-DA3330F751D8}"/>
                      </a:ext>
                    </a:extLst>
                  </p:cNvPr>
                  <p:cNvSpPr txBox="1"/>
                  <p:nvPr/>
                </p:nvSpPr>
                <p:spPr>
                  <a:xfrm>
                    <a:off x="3910135" y="4030728"/>
                    <a:ext cx="1840425" cy="387286"/>
                  </a:xfrm>
                  <a:prstGeom prst="rect">
                    <a:avLst/>
                  </a:prstGeom>
                  <a:noFill/>
                </p:spPr>
                <p:txBody>
                  <a:bodyPr wrap="square" lIns="54610" tIns="54610" rIns="54610" bIns="54610" rtlCol="0" anchor="ctr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it-IT" b="1" dirty="0">
                        <a:latin typeface="Helvetica Neue" panose="020B0604020202020204"/>
                      </a:rPr>
                      <a:t>Redazione PAI</a:t>
                    </a:r>
                  </a:p>
                </p:txBody>
              </p:sp>
              <p:pic>
                <p:nvPicPr>
                  <p:cNvPr id="75" name="Immagine 74" descr="Immagine che contiene nero, oscurità&#10;&#10;Descrizione generata automaticamente">
                    <a:extLst>
                      <a:ext uri="{FF2B5EF4-FFF2-40B4-BE49-F238E27FC236}">
                        <a16:creationId xmlns:a16="http://schemas.microsoft.com/office/drawing/2014/main" id="{11474B0D-9F60-4FD3-A167-05BE53EDA1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28574" y="3954371"/>
                    <a:ext cx="540000" cy="5400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84" name="Gruppo 83">
              <a:extLst>
                <a:ext uri="{FF2B5EF4-FFF2-40B4-BE49-F238E27FC236}">
                  <a16:creationId xmlns:a16="http://schemas.microsoft.com/office/drawing/2014/main" id="{18F0C764-09E0-FC7D-E0C0-255D13271C00}"/>
                </a:ext>
              </a:extLst>
            </p:cNvPr>
            <p:cNvGrpSpPr/>
            <p:nvPr/>
          </p:nvGrpSpPr>
          <p:grpSpPr>
            <a:xfrm>
              <a:off x="8608621" y="1532401"/>
              <a:ext cx="2088001" cy="4715111"/>
              <a:chOff x="7241831" y="1532401"/>
              <a:chExt cx="2088001" cy="4715111"/>
            </a:xfrm>
          </p:grpSpPr>
          <p:grpSp>
            <p:nvGrpSpPr>
              <p:cNvPr id="67" name="Gruppo 66">
                <a:extLst>
                  <a:ext uri="{FF2B5EF4-FFF2-40B4-BE49-F238E27FC236}">
                    <a16:creationId xmlns:a16="http://schemas.microsoft.com/office/drawing/2014/main" id="{83D07138-C091-DF13-BD09-E1C6AA5883C8}"/>
                  </a:ext>
                </a:extLst>
              </p:cNvPr>
              <p:cNvGrpSpPr/>
              <p:nvPr/>
            </p:nvGrpSpPr>
            <p:grpSpPr>
              <a:xfrm>
                <a:off x="7241831" y="1532401"/>
                <a:ext cx="2088001" cy="1992901"/>
                <a:chOff x="6486783" y="1521788"/>
                <a:chExt cx="2088001" cy="1992901"/>
              </a:xfrm>
            </p:grpSpPr>
            <p:cxnSp>
              <p:nvCxnSpPr>
                <p:cNvPr id="41" name="Straight Connector 14">
                  <a:extLst>
                    <a:ext uri="{FF2B5EF4-FFF2-40B4-BE49-F238E27FC236}">
                      <a16:creationId xmlns:a16="http://schemas.microsoft.com/office/drawing/2014/main" id="{5F5AA216-3BDA-1EED-1F47-F1C4E9AA5A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86784" y="2174977"/>
                  <a:ext cx="2088000" cy="0"/>
                </a:xfrm>
                <a:prstGeom prst="line">
                  <a:avLst/>
                </a:prstGeom>
                <a:ln w="539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16">
                  <a:extLst>
                    <a:ext uri="{FF2B5EF4-FFF2-40B4-BE49-F238E27FC236}">
                      <a16:creationId xmlns:a16="http://schemas.microsoft.com/office/drawing/2014/main" id="{7B2F758B-F0D6-21B2-27F2-21422471C517}"/>
                    </a:ext>
                  </a:extLst>
                </p:cNvPr>
                <p:cNvSpPr txBox="1"/>
                <p:nvPr/>
              </p:nvSpPr>
              <p:spPr>
                <a:xfrm>
                  <a:off x="6825014" y="1521788"/>
                  <a:ext cx="1411538" cy="418063"/>
                </a:xfrm>
                <a:prstGeom prst="rect">
                  <a:avLst/>
                </a:prstGeom>
                <a:noFill/>
              </p:spPr>
              <p:txBody>
                <a:bodyPr wrap="square" lIns="54610" tIns="54610" rIns="54610" bIns="54610" rtlCol="0" anchor="ctr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it-IT" sz="2000" b="1" dirty="0">
                      <a:latin typeface="Helvetica Neue" panose="020B0604020202020204"/>
                    </a:rPr>
                    <a:t>35 € / PAI</a:t>
                  </a:r>
                </a:p>
              </p:txBody>
            </p:sp>
            <p:cxnSp>
              <p:nvCxnSpPr>
                <p:cNvPr id="43" name="Straight Connector 14">
                  <a:extLst>
                    <a:ext uri="{FF2B5EF4-FFF2-40B4-BE49-F238E27FC236}">
                      <a16:creationId xmlns:a16="http://schemas.microsoft.com/office/drawing/2014/main" id="{8C555026-531A-A0D2-880B-94FCBCE5BE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86783" y="2894801"/>
                  <a:ext cx="2088000" cy="0"/>
                </a:xfrm>
                <a:prstGeom prst="line">
                  <a:avLst/>
                </a:prstGeom>
                <a:ln w="539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16">
                  <a:extLst>
                    <a:ext uri="{FF2B5EF4-FFF2-40B4-BE49-F238E27FC236}">
                      <a16:creationId xmlns:a16="http://schemas.microsoft.com/office/drawing/2014/main" id="{E41B6DCD-4258-5754-107D-9428989D5DA9}"/>
                    </a:ext>
                  </a:extLst>
                </p:cNvPr>
                <p:cNvSpPr txBox="1"/>
                <p:nvPr/>
              </p:nvSpPr>
              <p:spPr>
                <a:xfrm>
                  <a:off x="6825352" y="2327946"/>
                  <a:ext cx="1411200" cy="418063"/>
                </a:xfrm>
                <a:prstGeom prst="rect">
                  <a:avLst/>
                </a:prstGeom>
                <a:noFill/>
              </p:spPr>
              <p:txBody>
                <a:bodyPr wrap="square" lIns="54610" tIns="54610" rIns="54610" bIns="54610" rtlCol="0" anchor="ctr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it-IT" sz="2000" b="1" dirty="0">
                      <a:latin typeface="Helvetica Neue" panose="020B0604020202020204"/>
                    </a:rPr>
                    <a:t>30 € / PAI</a:t>
                  </a:r>
                </a:p>
              </p:txBody>
            </p:sp>
            <p:sp>
              <p:nvSpPr>
                <p:cNvPr id="45" name="TextBox 16">
                  <a:extLst>
                    <a:ext uri="{FF2B5EF4-FFF2-40B4-BE49-F238E27FC236}">
                      <a16:creationId xmlns:a16="http://schemas.microsoft.com/office/drawing/2014/main" id="{98521C6B-290D-EC44-F884-6593F999BE18}"/>
                    </a:ext>
                  </a:extLst>
                </p:cNvPr>
                <p:cNvSpPr txBox="1"/>
                <p:nvPr/>
              </p:nvSpPr>
              <p:spPr>
                <a:xfrm>
                  <a:off x="6825352" y="3096626"/>
                  <a:ext cx="1411200" cy="418063"/>
                </a:xfrm>
                <a:prstGeom prst="rect">
                  <a:avLst/>
                </a:prstGeom>
                <a:noFill/>
              </p:spPr>
              <p:txBody>
                <a:bodyPr wrap="square" lIns="54610" tIns="54610" rIns="54610" bIns="54610" rtlCol="0" anchor="ctr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it-IT" sz="2000" b="1" dirty="0">
                      <a:latin typeface="Helvetica Neue" panose="020B0604020202020204"/>
                    </a:rPr>
                    <a:t>25 € / PAI</a:t>
                  </a:r>
                </a:p>
              </p:txBody>
            </p:sp>
          </p:grpSp>
          <p:grpSp>
            <p:nvGrpSpPr>
              <p:cNvPr id="81" name="Gruppo 80">
                <a:extLst>
                  <a:ext uri="{FF2B5EF4-FFF2-40B4-BE49-F238E27FC236}">
                    <a16:creationId xmlns:a16="http://schemas.microsoft.com/office/drawing/2014/main" id="{4A287654-8022-5774-7FDA-A159C1F6DB4F}"/>
                  </a:ext>
                </a:extLst>
              </p:cNvPr>
              <p:cNvGrpSpPr/>
              <p:nvPr/>
            </p:nvGrpSpPr>
            <p:grpSpPr>
              <a:xfrm>
                <a:off x="7580400" y="4065765"/>
                <a:ext cx="1411200" cy="2181747"/>
                <a:chOff x="7580400" y="4065765"/>
                <a:chExt cx="1411200" cy="2181747"/>
              </a:xfrm>
            </p:grpSpPr>
            <p:sp>
              <p:nvSpPr>
                <p:cNvPr id="70" name="Segno di addizione 69">
                  <a:extLst>
                    <a:ext uri="{FF2B5EF4-FFF2-40B4-BE49-F238E27FC236}">
                      <a16:creationId xmlns:a16="http://schemas.microsoft.com/office/drawing/2014/main" id="{2E79237F-0BCF-1021-249C-0A2A8597A43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8051831" y="4659434"/>
                  <a:ext cx="468000" cy="468000"/>
                </a:xfrm>
                <a:prstGeom prst="mathPlus">
                  <a:avLst>
                    <a:gd name="adj1" fmla="val 17115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latin typeface="Helvetica Neue" panose="020B0604020202020204"/>
                  </a:endParaRPr>
                </a:p>
              </p:txBody>
            </p:sp>
            <p:sp>
              <p:nvSpPr>
                <p:cNvPr id="79" name="TextBox 16">
                  <a:extLst>
                    <a:ext uri="{FF2B5EF4-FFF2-40B4-BE49-F238E27FC236}">
                      <a16:creationId xmlns:a16="http://schemas.microsoft.com/office/drawing/2014/main" id="{342A4CC7-98E9-C110-133D-711F440E31FC}"/>
                    </a:ext>
                  </a:extLst>
                </p:cNvPr>
                <p:cNvSpPr txBox="1"/>
                <p:nvPr/>
              </p:nvSpPr>
              <p:spPr>
                <a:xfrm>
                  <a:off x="7580400" y="4065765"/>
                  <a:ext cx="1411200" cy="418063"/>
                </a:xfrm>
                <a:prstGeom prst="rect">
                  <a:avLst/>
                </a:prstGeom>
                <a:noFill/>
              </p:spPr>
              <p:txBody>
                <a:bodyPr wrap="square" lIns="54610" tIns="54610" rIns="54610" bIns="54610" rtlCol="0" anchor="ctr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it-IT" sz="2000" b="1" dirty="0">
                      <a:latin typeface="Helvetica Neue" panose="020B0604020202020204"/>
                    </a:rPr>
                    <a:t>15 € / PAI</a:t>
                  </a:r>
                </a:p>
              </p:txBody>
            </p:sp>
            <p:sp>
              <p:nvSpPr>
                <p:cNvPr id="80" name="TextBox 16">
                  <a:extLst>
                    <a:ext uri="{FF2B5EF4-FFF2-40B4-BE49-F238E27FC236}">
                      <a16:creationId xmlns:a16="http://schemas.microsoft.com/office/drawing/2014/main" id="{D1B90A60-797B-2932-DB79-6F324A38B56F}"/>
                    </a:ext>
                  </a:extLst>
                </p:cNvPr>
                <p:cNvSpPr txBox="1"/>
                <p:nvPr/>
              </p:nvSpPr>
              <p:spPr>
                <a:xfrm>
                  <a:off x="7580400" y="5213896"/>
                  <a:ext cx="1411200" cy="1033616"/>
                </a:xfrm>
                <a:prstGeom prst="rect">
                  <a:avLst/>
                </a:prstGeom>
                <a:noFill/>
              </p:spPr>
              <p:txBody>
                <a:bodyPr wrap="square" lIns="54610" tIns="54610" rIns="54610" bIns="54610" rtlCol="0" anchor="ctr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it-IT" sz="2000" b="1" dirty="0">
                      <a:latin typeface="Helvetica Neue" panose="020B0604020202020204"/>
                    </a:rPr>
                    <a:t>8 € / paziente aderente</a:t>
                  </a:r>
                </a:p>
              </p:txBody>
            </p:sp>
          </p:grpSp>
        </p:grp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A22774-7A32-E188-BACD-821050C46A50}"/>
              </a:ext>
            </a:extLst>
          </p:cNvPr>
          <p:cNvSpPr txBox="1"/>
          <p:nvPr/>
        </p:nvSpPr>
        <p:spPr>
          <a:xfrm>
            <a:off x="334961" y="6088277"/>
            <a:ext cx="9334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Helvetica Neue" panose="020B0604020202020204"/>
              </a:rPr>
              <a:t>* Per il raggiungimento dell’obiettivo verranno considerati i nuovi PAI redatti da gennaio 2024 (esclusi i rinnovi).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04FCF64-698E-2387-1ED3-4AFF61DB5C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54019" y="6477001"/>
            <a:ext cx="807943" cy="381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F4A98F0-333B-7B81-0E47-AFE43D848421}"/>
              </a:ext>
            </a:extLst>
          </p:cNvPr>
          <p:cNvSpPr/>
          <p:nvPr/>
        </p:nvSpPr>
        <p:spPr>
          <a:xfrm>
            <a:off x="20574" y="6473934"/>
            <a:ext cx="12161962" cy="380999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758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CF0FE-40FF-55FA-FAB7-84EA828A4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B4586DE-CA33-4CAB-65CE-0130CAE4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CC-81DF-4DDF-AA37-789D288BB887}" type="slidenum">
              <a:rPr lang="it-IT" smtClean="0"/>
              <a:t>18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B6C859-2ED1-473A-2260-21235C635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293" y="6480015"/>
            <a:ext cx="2170364" cy="37798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9F9DAB4-9787-9682-1F68-699EF5E0B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502" y="6465199"/>
            <a:ext cx="2332580" cy="37798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32C6D7-6AF4-0338-CA0B-44F1C903924E}"/>
              </a:ext>
            </a:extLst>
          </p:cNvPr>
          <p:cNvSpPr txBox="1"/>
          <p:nvPr/>
        </p:nvSpPr>
        <p:spPr>
          <a:xfrm>
            <a:off x="5591331" y="1259174"/>
            <a:ext cx="171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Progetto AMT 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1355F67-DE9E-1D07-F94F-0100BBB9A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96" y="139485"/>
            <a:ext cx="11527561" cy="609087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2D4D13E-F229-8783-C3A3-CAE2C160B5DF}"/>
              </a:ext>
            </a:extLst>
          </p:cNvPr>
          <p:cNvSpPr txBox="1"/>
          <p:nvPr/>
        </p:nvSpPr>
        <p:spPr>
          <a:xfrm>
            <a:off x="266271" y="1042202"/>
            <a:ext cx="1204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GOVERNO CLINICO  : determina la corresponsione dell’intera quota annua</a:t>
            </a:r>
            <a:r>
              <a:rPr lang="it-IT" dirty="0"/>
              <a:t> </a:t>
            </a:r>
            <a:r>
              <a:rPr lang="it-IT" b="1" dirty="0"/>
              <a:t>pari a Euro 4,74 per assistito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070615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63BE4-C9BE-0D8C-57F4-DA6032246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ADE38C3-95C1-B778-F338-DB6471CC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CC-81DF-4DDF-AA37-789D288BB887}" type="slidenum">
              <a:rPr lang="it-IT" smtClean="0"/>
              <a:t>19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20B269B-43EA-146A-8696-DC74ED16F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293" y="6480015"/>
            <a:ext cx="2170364" cy="37798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541AF4C-8191-E684-9109-17272001D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502" y="6465199"/>
            <a:ext cx="2332580" cy="37798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A23303D-457D-5794-BE79-2D6121C94397}"/>
              </a:ext>
            </a:extLst>
          </p:cNvPr>
          <p:cNvSpPr txBox="1"/>
          <p:nvPr/>
        </p:nvSpPr>
        <p:spPr>
          <a:xfrm>
            <a:off x="5591331" y="1259174"/>
            <a:ext cx="171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Progetto AMT 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97C846C-B7EE-446A-65D8-F47931BCB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75" y="419725"/>
            <a:ext cx="11683833" cy="563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8936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7F8ED0-7CEE-BE87-CA60-C703B6517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Medicina generale : Soluzioni di settore e di sistema</a:t>
            </a:r>
            <a:endParaRPr lang="it-IT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518394-B093-140E-C527-734D75D9F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2711"/>
          </a:xfrm>
        </p:spPr>
        <p:txBody>
          <a:bodyPr/>
          <a:lstStyle/>
          <a:p>
            <a:pPr lvl="0"/>
            <a:r>
              <a:rPr lang="it-IT" dirty="0"/>
              <a:t>Presentazioni e saluti </a:t>
            </a:r>
          </a:p>
          <a:p>
            <a:pPr marL="0" lv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0C3EB4-2C95-32DC-5F52-4D0DC5E0A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72" y="0"/>
            <a:ext cx="1563624" cy="156362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7AD9099-1D30-30BC-C410-96A7D8BE129B}"/>
              </a:ext>
            </a:extLst>
          </p:cNvPr>
          <p:cNvSpPr/>
          <p:nvPr/>
        </p:nvSpPr>
        <p:spPr>
          <a:xfrm>
            <a:off x="2322576" y="2688336"/>
            <a:ext cx="6414516" cy="859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200" dirty="0"/>
              <a:t>Giovanni Scotti – Presidente Arsac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60BA2EE-E396-E1D3-1163-7F09DE8D5464}"/>
              </a:ext>
            </a:extLst>
          </p:cNvPr>
          <p:cNvSpPr/>
          <p:nvPr/>
        </p:nvSpPr>
        <p:spPr>
          <a:xfrm>
            <a:off x="2322576" y="3831336"/>
            <a:ext cx="6414516" cy="859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200" dirty="0"/>
              <a:t>Belleri - DG Asst Cremona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500CB22-5103-EC7A-7751-675AAFA7B1B0}"/>
              </a:ext>
            </a:extLst>
          </p:cNvPr>
          <p:cNvSpPr/>
          <p:nvPr/>
        </p:nvSpPr>
        <p:spPr>
          <a:xfrm>
            <a:off x="2322576" y="4974336"/>
            <a:ext cx="6414516" cy="859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/>
              <a:t>Andrea Virgilio - S</a:t>
            </a:r>
            <a:r>
              <a:rPr lang="it-IT" sz="2200" dirty="0"/>
              <a:t>indaco di Cremona</a:t>
            </a:r>
          </a:p>
        </p:txBody>
      </p:sp>
    </p:spTree>
    <p:extLst>
      <p:ext uri="{BB962C8B-B14F-4D97-AF65-F5344CB8AC3E}">
        <p14:creationId xmlns:p14="http://schemas.microsoft.com/office/powerpoint/2010/main" val="3853723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Assistiti"/>
          <p:cNvSpPr txBox="1"/>
          <p:nvPr/>
        </p:nvSpPr>
        <p:spPr>
          <a:xfrm>
            <a:off x="4956663" y="2756925"/>
            <a:ext cx="1767256" cy="880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2201" tIns="42201" rIns="42201" bIns="42201">
            <a:spAutoFit/>
          </a:bodyPr>
          <a:lstStyle>
            <a:lvl1pPr algn="ctr">
              <a:defRPr sz="2800" b="1">
                <a:solidFill>
                  <a:srgbClr val="A3171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sz="2584" dirty="0"/>
              <a:t>Attività</a:t>
            </a:r>
          </a:p>
          <a:p>
            <a:r>
              <a:rPr lang="it-IT" sz="2584" dirty="0"/>
              <a:t>Progetti </a:t>
            </a:r>
            <a:endParaRPr sz="2584" dirty="0"/>
          </a:p>
        </p:txBody>
      </p:sp>
      <p:grpSp>
        <p:nvGrpSpPr>
          <p:cNvPr id="508" name="Gruppo"/>
          <p:cNvGrpSpPr/>
          <p:nvPr/>
        </p:nvGrpSpPr>
        <p:grpSpPr>
          <a:xfrm>
            <a:off x="8458806" y="4507275"/>
            <a:ext cx="1922588" cy="1050684"/>
            <a:chOff x="0" y="0"/>
            <a:chExt cx="2082801" cy="11382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06" name="Rettangolo"/>
            <p:cNvSpPr/>
            <p:nvPr/>
          </p:nvSpPr>
          <p:spPr>
            <a:xfrm>
              <a:off x="0" y="0"/>
              <a:ext cx="2082801" cy="1138239"/>
            </a:xfrm>
            <a:prstGeom prst="rect">
              <a:avLst/>
            </a:prstGeom>
            <a:grpFill/>
            <a:ln w="76200" cap="flat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p:spPr>
          <p:txBody>
            <a:bodyPr wrap="square" lIns="42201" tIns="42201" rIns="42201" bIns="42201" numCol="1" anchor="ctr">
              <a:noAutofit/>
            </a:bodyPr>
            <a:lstStyle/>
            <a:p>
              <a:pPr algn="ctr">
                <a:defRPr sz="12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endParaRPr sz="1108"/>
            </a:p>
          </p:txBody>
        </p:sp>
        <p:sp>
          <p:nvSpPr>
            <p:cNvPr id="507" name="Governo della Domanda"/>
            <p:cNvSpPr txBox="1"/>
            <p:nvPr/>
          </p:nvSpPr>
          <p:spPr>
            <a:xfrm>
              <a:off x="104335" y="182675"/>
              <a:ext cx="1887570" cy="759176"/>
            </a:xfrm>
            <a:prstGeom prst="rect">
              <a:avLst/>
            </a:prstGeom>
            <a:grpFill/>
            <a:ln w="12700" cap="flat">
              <a:solidFill>
                <a:schemeClr val="accent6">
                  <a:lumMod val="60000"/>
                  <a:lumOff val="40000"/>
                </a:schemeClr>
              </a:solidFill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2201" tIns="42201" rIns="42201" bIns="42201" numCol="1" anchor="ctr">
              <a:spAutoFit/>
            </a:bodyPr>
            <a:lstStyle>
              <a:lvl1pPr algn="ctr">
                <a:defRPr sz="12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lvl1pPr>
            </a:lstStyle>
            <a:p>
              <a:r>
                <a:rPr lang="it-IT" sz="1600" dirty="0"/>
                <a:t>PIC </a:t>
              </a:r>
            </a:p>
            <a:p>
              <a:r>
                <a:rPr lang="it-IT" dirty="0"/>
                <a:t>Presa in Carico Cronici </a:t>
              </a:r>
              <a:endParaRPr dirty="0"/>
            </a:p>
          </p:txBody>
        </p:sp>
      </p:grpSp>
      <p:grpSp>
        <p:nvGrpSpPr>
          <p:cNvPr id="511" name="Gruppo"/>
          <p:cNvGrpSpPr/>
          <p:nvPr/>
        </p:nvGrpSpPr>
        <p:grpSpPr>
          <a:xfrm>
            <a:off x="4517442" y="5448750"/>
            <a:ext cx="1922588" cy="837034"/>
            <a:chOff x="0" y="0"/>
            <a:chExt cx="2833622" cy="104032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09" name="Rettangolo"/>
            <p:cNvSpPr/>
            <p:nvPr/>
          </p:nvSpPr>
          <p:spPr>
            <a:xfrm>
              <a:off x="0" y="0"/>
              <a:ext cx="2833622" cy="1040324"/>
            </a:xfrm>
            <a:prstGeom prst="rect">
              <a:avLst/>
            </a:prstGeom>
            <a:grpFill/>
            <a:ln w="76200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2201" tIns="42201" rIns="42201" bIns="42201" numCol="1" anchor="ctr">
              <a:noAutofit/>
            </a:bodyPr>
            <a:lstStyle/>
            <a:p>
              <a:pPr algn="ctr">
                <a:defRPr sz="12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endParaRPr sz="1108"/>
            </a:p>
          </p:txBody>
        </p:sp>
        <p:sp>
          <p:nvSpPr>
            <p:cNvPr id="510" name="Riforma del territorio…"/>
            <p:cNvSpPr txBox="1"/>
            <p:nvPr/>
          </p:nvSpPr>
          <p:spPr>
            <a:xfrm>
              <a:off x="187879" y="43393"/>
              <a:ext cx="2645743" cy="95354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2201" tIns="42201" rIns="42201" bIns="42201" numCol="1" anchor="ctr">
              <a:spAutoFit/>
            </a:bodyPr>
            <a:lstStyle/>
            <a:p>
              <a:pPr algn="ctr">
                <a:defRPr sz="12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sz="1108" dirty="0" err="1"/>
                <a:t>Riforma</a:t>
              </a:r>
              <a:r>
                <a:rPr sz="1108" dirty="0"/>
                <a:t> del </a:t>
              </a:r>
              <a:r>
                <a:rPr sz="1108" dirty="0" err="1"/>
                <a:t>territorio</a:t>
              </a:r>
              <a:endParaRPr sz="1108" dirty="0"/>
            </a:p>
            <a:p>
              <a:pPr algn="ctr">
                <a:defRPr sz="12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sz="1108" dirty="0"/>
                <a:t>AFT </a:t>
              </a:r>
              <a:r>
                <a:rPr lang="it-IT" sz="1108" dirty="0"/>
                <a:t> </a:t>
              </a:r>
            </a:p>
            <a:p>
              <a:pPr algn="ctr">
                <a:defRPr sz="12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lang="it-IT" sz="1108" dirty="0"/>
                <a:t>Case di Comunità  </a:t>
              </a:r>
              <a:r>
                <a:rPr sz="1108" dirty="0"/>
                <a:t> </a:t>
              </a:r>
            </a:p>
            <a:p>
              <a:pPr algn="ctr">
                <a:defRPr sz="12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sz="1108" dirty="0"/>
                <a:t> </a:t>
              </a:r>
            </a:p>
          </p:txBody>
        </p:sp>
      </p:grpSp>
      <p:grpSp>
        <p:nvGrpSpPr>
          <p:cNvPr id="514" name="Gruppo"/>
          <p:cNvGrpSpPr/>
          <p:nvPr/>
        </p:nvGrpSpPr>
        <p:grpSpPr>
          <a:xfrm>
            <a:off x="1894511" y="4541220"/>
            <a:ext cx="1922587" cy="1050683"/>
            <a:chOff x="0" y="0"/>
            <a:chExt cx="2082801" cy="1138239"/>
          </a:xfrm>
        </p:grpSpPr>
        <p:sp>
          <p:nvSpPr>
            <p:cNvPr id="512" name="Rettangolo"/>
            <p:cNvSpPr/>
            <p:nvPr/>
          </p:nvSpPr>
          <p:spPr>
            <a:xfrm>
              <a:off x="0" y="0"/>
              <a:ext cx="2082801" cy="1138239"/>
            </a:xfrm>
            <a:prstGeom prst="rect">
              <a:avLst/>
            </a:prstGeom>
            <a:solidFill>
              <a:srgbClr val="C5E0B4"/>
            </a:solidFill>
            <a:ln w="76200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2201" tIns="42201" rIns="42201" bIns="42201" numCol="1" anchor="ctr">
              <a:noAutofit/>
            </a:bodyPr>
            <a:lstStyle/>
            <a:p>
              <a:pPr algn="ctr">
                <a:defRPr sz="12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endParaRPr sz="1108"/>
            </a:p>
          </p:txBody>
        </p:sp>
        <p:sp>
          <p:nvSpPr>
            <p:cNvPr id="513" name="COVID 19…"/>
            <p:cNvSpPr txBox="1"/>
            <p:nvPr/>
          </p:nvSpPr>
          <p:spPr>
            <a:xfrm>
              <a:off x="0" y="245901"/>
              <a:ext cx="2082801" cy="646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2201" tIns="42201" rIns="42201" bIns="42201" numCol="1" anchor="ctr">
              <a:spAutoFit/>
            </a:bodyPr>
            <a:lstStyle/>
            <a:p>
              <a:pPr algn="ctr">
                <a:defRPr sz="12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sz="1108" dirty="0"/>
                <a:t>COVID 19</a:t>
              </a:r>
              <a:endParaRPr lang="it-IT" sz="1108" dirty="0"/>
            </a:p>
            <a:p>
              <a:pPr algn="ctr">
                <a:defRPr sz="12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lang="it-IT" sz="1108" dirty="0"/>
                <a:t>Vaccinazioni</a:t>
              </a:r>
              <a:endParaRPr sz="1108" dirty="0"/>
            </a:p>
            <a:p>
              <a:pPr algn="ctr">
                <a:defRPr sz="12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sz="1108" dirty="0" err="1"/>
                <a:t>Telemonitoraggio</a:t>
              </a:r>
              <a:endParaRPr sz="1108" dirty="0"/>
            </a:p>
          </p:txBody>
        </p:sp>
      </p:grpSp>
      <p:sp>
        <p:nvSpPr>
          <p:cNvPr id="515" name="CMMC al 31.12.2020"/>
          <p:cNvSpPr txBox="1"/>
          <p:nvPr/>
        </p:nvSpPr>
        <p:spPr>
          <a:xfrm>
            <a:off x="4188394" y="572219"/>
            <a:ext cx="3683967" cy="994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2201" tIns="42201" rIns="42201" bIns="42201">
            <a:spAutoFit/>
          </a:bodyPr>
          <a:lstStyle>
            <a:lvl1pPr algn="ctr" defTabSz="336550">
              <a:defRPr sz="3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953" dirty="0"/>
              <a:t>CMMC al </a:t>
            </a:r>
            <a:r>
              <a:rPr lang="it-IT" sz="2953" dirty="0"/>
              <a:t>30.04.2026</a:t>
            </a:r>
          </a:p>
          <a:p>
            <a:r>
              <a:rPr lang="it-IT" sz="2953" dirty="0"/>
              <a:t>2023</a:t>
            </a:r>
            <a:endParaRPr sz="2953" dirty="0"/>
          </a:p>
        </p:txBody>
      </p:sp>
      <p:grpSp>
        <p:nvGrpSpPr>
          <p:cNvPr id="518" name="Presidente…"/>
          <p:cNvGrpSpPr/>
          <p:nvPr/>
        </p:nvGrpSpPr>
        <p:grpSpPr>
          <a:xfrm>
            <a:off x="4956663" y="1092200"/>
            <a:ext cx="2466141" cy="1009417"/>
            <a:chOff x="0" y="-1"/>
            <a:chExt cx="2877893" cy="1270003"/>
          </a:xfrm>
        </p:grpSpPr>
        <p:sp>
          <p:nvSpPr>
            <p:cNvPr id="516" name="Rettangolo"/>
            <p:cNvSpPr/>
            <p:nvPr/>
          </p:nvSpPr>
          <p:spPr>
            <a:xfrm>
              <a:off x="0" y="-1"/>
              <a:ext cx="2848026" cy="127000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2201" tIns="42201" rIns="42201" bIns="42201" numCol="1" anchor="t">
              <a:noAutofit/>
            </a:bodyPr>
            <a:lstStyle/>
            <a:p>
              <a:pPr algn="ctr">
                <a:defRPr sz="12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endParaRPr sz="1108"/>
            </a:p>
          </p:txBody>
        </p:sp>
        <p:sp>
          <p:nvSpPr>
            <p:cNvPr id="517" name="Presidente…"/>
            <p:cNvSpPr txBox="1"/>
            <p:nvPr/>
          </p:nvSpPr>
          <p:spPr>
            <a:xfrm>
              <a:off x="29867" y="-1"/>
              <a:ext cx="2848026" cy="1179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2201" tIns="42201" rIns="42201" bIns="42201" numCol="1" anchor="t">
              <a:spAutoFit/>
            </a:bodyPr>
            <a:lstStyle/>
            <a:p>
              <a:pPr algn="ctr">
                <a:defRPr sz="12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sz="1108" dirty="0" err="1"/>
                <a:t>Presidente</a:t>
              </a:r>
              <a:endParaRPr sz="1108" dirty="0"/>
            </a:p>
            <a:p>
              <a:pPr algn="ctr">
                <a:defRPr sz="12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sz="1108" dirty="0" err="1"/>
                <a:t>Consiglio</a:t>
              </a:r>
              <a:r>
                <a:rPr sz="1108" dirty="0"/>
                <a:t> di </a:t>
              </a:r>
              <a:r>
                <a:rPr sz="1108" dirty="0" err="1"/>
                <a:t>Amministrazione</a:t>
              </a:r>
              <a:endParaRPr lang="it-IT" sz="1108" dirty="0"/>
            </a:p>
            <a:p>
              <a:pPr algn="ctr">
                <a:defRPr sz="12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lang="it-IT" sz="1108" dirty="0"/>
                <a:t>7MMG</a:t>
              </a:r>
              <a:endParaRPr sz="1108" dirty="0"/>
            </a:p>
            <a:p>
              <a:pPr algn="ctr">
                <a:defRPr sz="12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lang="it-IT" sz="1108" dirty="0"/>
                <a:t>4</a:t>
              </a:r>
              <a:r>
                <a:rPr sz="1108" dirty="0"/>
                <a:t> </a:t>
              </a:r>
              <a:r>
                <a:rPr sz="1108" dirty="0" err="1"/>
                <a:t>Amministrative</a:t>
              </a:r>
              <a:endParaRPr sz="1108" dirty="0"/>
            </a:p>
            <a:p>
              <a:pPr algn="ctr">
                <a:defRPr sz="12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sz="1108" dirty="0"/>
                <a:t>2</a:t>
              </a:r>
              <a:r>
                <a:rPr lang="it-IT" sz="1108" dirty="0"/>
                <a:t>83</a:t>
              </a:r>
              <a:r>
                <a:rPr sz="1108" dirty="0"/>
                <a:t> </a:t>
              </a:r>
              <a:r>
                <a:rPr sz="1108" dirty="0" err="1"/>
                <a:t>soci</a:t>
              </a:r>
              <a:r>
                <a:rPr sz="1108" dirty="0"/>
                <a:t> MMG </a:t>
              </a:r>
            </a:p>
          </p:txBody>
        </p:sp>
      </p:grpSp>
      <p:grpSp>
        <p:nvGrpSpPr>
          <p:cNvPr id="521" name="61…"/>
          <p:cNvGrpSpPr/>
          <p:nvPr/>
        </p:nvGrpSpPr>
        <p:grpSpPr>
          <a:xfrm>
            <a:off x="8723124" y="648742"/>
            <a:ext cx="1932741" cy="1531616"/>
            <a:chOff x="0" y="0"/>
            <a:chExt cx="1822452" cy="158234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19" name="Ovale"/>
            <p:cNvSpPr/>
            <p:nvPr/>
          </p:nvSpPr>
          <p:spPr>
            <a:xfrm>
              <a:off x="0" y="0"/>
              <a:ext cx="1822452" cy="1582342"/>
            </a:xfrm>
            <a:prstGeom prst="ellipse">
              <a:avLst/>
            </a:prstGeom>
            <a:grpFill/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2201" tIns="42201" rIns="42201" bIns="42201" numCol="1" anchor="t">
              <a:noAutofit/>
            </a:bodyPr>
            <a:lstStyle/>
            <a:p>
              <a:pPr algn="ctr">
                <a:defRPr sz="14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endParaRPr sz="1292"/>
            </a:p>
          </p:txBody>
        </p:sp>
        <p:sp>
          <p:nvSpPr>
            <p:cNvPr id="520" name="61…"/>
            <p:cNvSpPr txBox="1"/>
            <p:nvPr/>
          </p:nvSpPr>
          <p:spPr>
            <a:xfrm>
              <a:off x="353753" y="244935"/>
              <a:ext cx="1230463" cy="111515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2201" tIns="42201" rIns="42201" bIns="42201" numCol="1" anchor="t">
              <a:spAutoFit/>
            </a:bodyPr>
            <a:lstStyle/>
            <a:p>
              <a:pPr algn="ctr">
                <a:defRPr sz="1400" b="1">
                  <a:solidFill>
                    <a:srgbClr val="A3171E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lang="it-IT" sz="1292" dirty="0"/>
                <a:t>49 </a:t>
              </a:r>
              <a:r>
                <a:rPr sz="1292" dirty="0"/>
                <a:t>MMG </a:t>
              </a:r>
              <a:r>
                <a:rPr sz="1292" dirty="0">
                  <a:solidFill>
                    <a:srgbClr val="000000"/>
                  </a:solidFill>
                </a:rPr>
                <a:t>in Gruppo e in Rete  </a:t>
              </a:r>
            </a:p>
            <a:p>
              <a:pPr algn="ctr">
                <a:defRPr sz="14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sz="1292" dirty="0" err="1"/>
                <a:t>Sezione</a:t>
              </a:r>
              <a:r>
                <a:rPr sz="1292" dirty="0"/>
                <a:t> </a:t>
              </a:r>
              <a:r>
                <a:rPr sz="1292" dirty="0" err="1"/>
                <a:t>Soci</a:t>
              </a:r>
              <a:r>
                <a:rPr sz="1292" dirty="0"/>
                <a:t> </a:t>
              </a:r>
            </a:p>
            <a:p>
              <a:pPr algn="ctr">
                <a:defRPr sz="14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sz="1292" dirty="0"/>
                <a:t>PAVIA</a:t>
              </a:r>
            </a:p>
          </p:txBody>
        </p:sp>
      </p:grpSp>
      <p:grpSp>
        <p:nvGrpSpPr>
          <p:cNvPr id="524" name="21 PLS in studi in gruppo e  in Rete a Milano"/>
          <p:cNvGrpSpPr/>
          <p:nvPr/>
        </p:nvGrpSpPr>
        <p:grpSpPr>
          <a:xfrm>
            <a:off x="8784299" y="2523103"/>
            <a:ext cx="1764531" cy="1531616"/>
            <a:chOff x="0" y="0"/>
            <a:chExt cx="1822452" cy="158234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22" name="Ovale"/>
            <p:cNvSpPr/>
            <p:nvPr/>
          </p:nvSpPr>
          <p:spPr>
            <a:xfrm>
              <a:off x="0" y="0"/>
              <a:ext cx="1822452" cy="1582342"/>
            </a:xfrm>
            <a:prstGeom prst="ellipse">
              <a:avLst/>
            </a:prstGeom>
            <a:grpFill/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2201" tIns="42201" rIns="42201" bIns="42201" numCol="1" anchor="t">
              <a:noAutofit/>
            </a:bodyPr>
            <a:lstStyle/>
            <a:p>
              <a:pPr algn="ctr">
                <a:defRPr sz="1400" b="1">
                  <a:solidFill>
                    <a:srgbClr val="A3171E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endParaRPr sz="1292"/>
            </a:p>
          </p:txBody>
        </p:sp>
        <p:sp>
          <p:nvSpPr>
            <p:cNvPr id="523" name="21 PLS in studi in gruppo e  in Rete a Milano"/>
            <p:cNvSpPr txBox="1"/>
            <p:nvPr/>
          </p:nvSpPr>
          <p:spPr>
            <a:xfrm>
              <a:off x="266892" y="217393"/>
              <a:ext cx="1252987" cy="111515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2201" tIns="42201" rIns="42201" bIns="42201" numCol="1" anchor="t">
              <a:spAutoFit/>
            </a:bodyPr>
            <a:lstStyle/>
            <a:p>
              <a:pPr algn="ctr">
                <a:defRPr sz="1400" b="1">
                  <a:solidFill>
                    <a:srgbClr val="A3171E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sz="1292" dirty="0"/>
                <a:t>2</a:t>
              </a:r>
              <a:r>
                <a:rPr lang="it-IT" sz="1292" dirty="0"/>
                <a:t>0</a:t>
              </a:r>
              <a:r>
                <a:rPr sz="1292" dirty="0"/>
                <a:t> PLS </a:t>
              </a:r>
              <a:r>
                <a:rPr sz="1292" dirty="0">
                  <a:solidFill>
                    <a:srgbClr val="000000"/>
                  </a:solidFill>
                </a:rPr>
                <a:t> in </a:t>
              </a:r>
              <a:r>
                <a:rPr sz="1292" dirty="0" err="1">
                  <a:solidFill>
                    <a:srgbClr val="000000"/>
                  </a:solidFill>
                </a:rPr>
                <a:t>gruppo</a:t>
              </a:r>
              <a:r>
                <a:rPr sz="1292" dirty="0">
                  <a:solidFill>
                    <a:srgbClr val="000000"/>
                  </a:solidFill>
                </a:rPr>
                <a:t> e  in Rete </a:t>
              </a:r>
              <a:endParaRPr lang="it-IT" sz="1292" dirty="0">
                <a:solidFill>
                  <a:srgbClr val="000000"/>
                </a:solidFill>
              </a:endParaRPr>
            </a:p>
            <a:p>
              <a:pPr algn="ctr">
                <a:defRPr sz="1400" b="1">
                  <a:solidFill>
                    <a:srgbClr val="A3171E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lang="it-IT" sz="1292" dirty="0">
                  <a:solidFill>
                    <a:srgbClr val="000000"/>
                  </a:solidFill>
                </a:rPr>
                <a:t>Sezione Soci </a:t>
              </a:r>
              <a:r>
                <a:rPr sz="1292" dirty="0">
                  <a:solidFill>
                    <a:srgbClr val="000000"/>
                  </a:solidFill>
                </a:rPr>
                <a:t> Milano</a:t>
              </a:r>
            </a:p>
          </p:txBody>
        </p:sp>
      </p:grpSp>
      <p:grpSp>
        <p:nvGrpSpPr>
          <p:cNvPr id="527" name="175 MMG in Gruppo e in Rete Sezione Soci a Milano"/>
          <p:cNvGrpSpPr/>
          <p:nvPr/>
        </p:nvGrpSpPr>
        <p:grpSpPr>
          <a:xfrm>
            <a:off x="6883873" y="2130536"/>
            <a:ext cx="2008365" cy="1743214"/>
            <a:chOff x="-1" y="-1"/>
            <a:chExt cx="1989140" cy="178058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25" name="Ovale"/>
            <p:cNvSpPr/>
            <p:nvPr/>
          </p:nvSpPr>
          <p:spPr>
            <a:xfrm>
              <a:off x="-1" y="-1"/>
              <a:ext cx="1989140" cy="1780584"/>
            </a:xfrm>
            <a:prstGeom prst="ellipse">
              <a:avLst/>
            </a:prstGeom>
            <a:grpFill/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2201" tIns="42201" rIns="42201" bIns="42201" numCol="1" anchor="t">
              <a:noAutofit/>
            </a:bodyPr>
            <a:lstStyle/>
            <a:p>
              <a:pPr algn="ctr">
                <a:defRPr sz="1400" b="1">
                  <a:solidFill>
                    <a:srgbClr val="A3171E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endParaRPr sz="1292"/>
            </a:p>
          </p:txBody>
        </p:sp>
        <p:sp>
          <p:nvSpPr>
            <p:cNvPr id="526" name="175 MMG in Gruppo e in Rete Sezione Soci a Milano"/>
            <p:cNvSpPr txBox="1"/>
            <p:nvPr/>
          </p:nvSpPr>
          <p:spPr>
            <a:xfrm>
              <a:off x="322821" y="344727"/>
              <a:ext cx="1375015" cy="110254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2201" tIns="42201" rIns="42201" bIns="42201" numCol="1" anchor="t">
              <a:spAutoFit/>
            </a:bodyPr>
            <a:lstStyle/>
            <a:p>
              <a:pPr algn="ctr">
                <a:defRPr sz="1400" b="1">
                  <a:solidFill>
                    <a:srgbClr val="A3171E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lang="it-IT" sz="1292" dirty="0"/>
                <a:t>214 </a:t>
              </a:r>
              <a:r>
                <a:rPr sz="1292" dirty="0"/>
                <a:t>MMG </a:t>
              </a:r>
              <a:r>
                <a:rPr sz="1292" dirty="0">
                  <a:solidFill>
                    <a:srgbClr val="000000"/>
                  </a:solidFill>
                </a:rPr>
                <a:t>in Gruppo e in Rete </a:t>
              </a:r>
              <a:endParaRPr lang="it-IT" sz="1292" dirty="0">
                <a:solidFill>
                  <a:srgbClr val="000000"/>
                </a:solidFill>
              </a:endParaRPr>
            </a:p>
            <a:p>
              <a:pPr algn="ctr">
                <a:defRPr sz="1400" b="1">
                  <a:solidFill>
                    <a:srgbClr val="A3171E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sz="1292" dirty="0" err="1">
                  <a:solidFill>
                    <a:srgbClr val="000000"/>
                  </a:solidFill>
                </a:rPr>
                <a:t>Sezione</a:t>
              </a:r>
              <a:r>
                <a:rPr sz="1292" dirty="0">
                  <a:solidFill>
                    <a:srgbClr val="000000"/>
                  </a:solidFill>
                </a:rPr>
                <a:t> </a:t>
              </a:r>
              <a:r>
                <a:rPr sz="1292" dirty="0" err="1">
                  <a:solidFill>
                    <a:srgbClr val="000000"/>
                  </a:solidFill>
                </a:rPr>
                <a:t>Soci</a:t>
              </a:r>
              <a:r>
                <a:rPr sz="1292" dirty="0">
                  <a:solidFill>
                    <a:srgbClr val="000000"/>
                  </a:solidFill>
                </a:rPr>
                <a:t> Milano </a:t>
              </a:r>
            </a:p>
          </p:txBody>
        </p:sp>
      </p:grpSp>
      <p:sp>
        <p:nvSpPr>
          <p:cNvPr id="528" name="Linea"/>
          <p:cNvSpPr/>
          <p:nvPr/>
        </p:nvSpPr>
        <p:spPr>
          <a:xfrm>
            <a:off x="7637552" y="1685982"/>
            <a:ext cx="777912" cy="32485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2201" tIns="42201" rIns="42201" bIns="42201"/>
          <a:lstStyle/>
          <a:p>
            <a:endParaRPr sz="1661"/>
          </a:p>
        </p:txBody>
      </p:sp>
      <p:grpSp>
        <p:nvGrpSpPr>
          <p:cNvPr id="531" name="106 MMG di cui 8 PLS…"/>
          <p:cNvGrpSpPr/>
          <p:nvPr/>
        </p:nvGrpSpPr>
        <p:grpSpPr>
          <a:xfrm>
            <a:off x="1528168" y="1662008"/>
            <a:ext cx="2929537" cy="2779861"/>
            <a:chOff x="0" y="0"/>
            <a:chExt cx="3173663" cy="3011515"/>
          </a:xfrm>
        </p:grpSpPr>
        <p:sp>
          <p:nvSpPr>
            <p:cNvPr id="529" name="Ovale"/>
            <p:cNvSpPr/>
            <p:nvPr/>
          </p:nvSpPr>
          <p:spPr>
            <a:xfrm>
              <a:off x="0" y="0"/>
              <a:ext cx="3173663" cy="3011515"/>
            </a:xfrm>
            <a:prstGeom prst="ellipse">
              <a:avLst/>
            </a:prstGeom>
            <a:solidFill>
              <a:srgbClr val="FFFFFF"/>
            </a:solidFill>
            <a:ln w="571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2201" tIns="42201" rIns="42201" bIns="42201" numCol="1" anchor="t">
              <a:noAutofit/>
            </a:bodyPr>
            <a:lstStyle/>
            <a:p>
              <a:pPr algn="ctr">
                <a:defRPr sz="1400" b="1">
                  <a:solidFill>
                    <a:srgbClr val="FF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endParaRPr sz="1292"/>
            </a:p>
          </p:txBody>
        </p:sp>
        <p:sp>
          <p:nvSpPr>
            <p:cNvPr id="530" name="106 MMG di cui 8 PLS…"/>
            <p:cNvSpPr txBox="1"/>
            <p:nvPr/>
          </p:nvSpPr>
          <p:spPr>
            <a:xfrm>
              <a:off x="464774" y="441026"/>
              <a:ext cx="2218353" cy="20823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2201" tIns="42201" rIns="42201" bIns="42201" numCol="1" anchor="t">
              <a:spAutoFit/>
            </a:bodyPr>
            <a:lstStyle/>
            <a:p>
              <a:pPr algn="ctr">
                <a:defRPr sz="14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lang="it-IT" sz="1600" dirty="0"/>
                <a:t>GESTIONE </a:t>
              </a:r>
            </a:p>
            <a:p>
              <a:pPr algn="ctr">
                <a:defRPr sz="14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lang="it-IT" sz="1292" dirty="0"/>
                <a:t>DI </a:t>
              </a:r>
              <a:r>
                <a:rPr sz="1292" dirty="0"/>
                <a:t> </a:t>
              </a:r>
            </a:p>
            <a:p>
              <a:pPr algn="ctr">
                <a:defRPr sz="14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lang="it-IT" sz="1292" dirty="0"/>
                <a:t>45 </a:t>
              </a:r>
              <a:r>
                <a:rPr sz="1292" dirty="0" err="1"/>
                <a:t>Centri</a:t>
              </a:r>
              <a:r>
                <a:rPr sz="1292" dirty="0"/>
                <a:t> Medici </a:t>
              </a:r>
              <a:r>
                <a:rPr sz="1292" dirty="0" err="1"/>
                <a:t>Polifunzionali</a:t>
              </a:r>
              <a:r>
                <a:rPr sz="1292" dirty="0"/>
                <a:t>  </a:t>
              </a:r>
            </a:p>
            <a:p>
              <a:pPr algn="ctr">
                <a:defRPr sz="14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lang="it-IT" sz="1292" dirty="0"/>
                <a:t>(Medicine di Gruppo ) 128 MMG + 8 PLS</a:t>
              </a:r>
            </a:p>
            <a:p>
              <a:pPr algn="ctr">
                <a:defRPr sz="1400" b="1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lang="it-IT" sz="1292" dirty="0"/>
                <a:t>  a Milano</a:t>
              </a:r>
            </a:p>
            <a:p>
              <a:pPr algn="ctr">
                <a:defRPr sz="1400" b="1">
                  <a:solidFill>
                    <a:srgbClr val="FF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lang="it-IT" sz="1292" dirty="0"/>
                <a:t>72 </a:t>
              </a:r>
              <a:r>
                <a:rPr sz="1292" dirty="0" err="1"/>
                <a:t>segretarie</a:t>
              </a:r>
              <a:r>
                <a:rPr sz="1292" dirty="0"/>
                <a:t> </a:t>
              </a:r>
            </a:p>
            <a:p>
              <a:pPr algn="ctr">
                <a:defRPr sz="1400" b="1">
                  <a:solidFill>
                    <a:srgbClr val="FF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r>
                <a:rPr lang="it-IT" sz="1292" dirty="0"/>
                <a:t>14</a:t>
              </a:r>
              <a:r>
                <a:rPr sz="1292" dirty="0"/>
                <a:t> </a:t>
              </a:r>
              <a:r>
                <a:rPr sz="1292" dirty="0" err="1"/>
                <a:t>infermier</a:t>
              </a:r>
              <a:r>
                <a:rPr lang="it-IT" sz="1292" dirty="0"/>
                <a:t>i</a:t>
              </a:r>
              <a:r>
                <a:rPr sz="1292" dirty="0"/>
                <a:t> </a:t>
              </a:r>
            </a:p>
          </p:txBody>
        </p:sp>
      </p:grpSp>
      <p:sp>
        <p:nvSpPr>
          <p:cNvPr id="533" name="Linea"/>
          <p:cNvSpPr/>
          <p:nvPr/>
        </p:nvSpPr>
        <p:spPr>
          <a:xfrm flipH="1">
            <a:off x="4219923" y="3791825"/>
            <a:ext cx="959544" cy="90456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2201" tIns="42201" rIns="42201" bIns="42201"/>
          <a:lstStyle/>
          <a:p>
            <a:endParaRPr sz="1661"/>
          </a:p>
        </p:txBody>
      </p:sp>
      <p:sp>
        <p:nvSpPr>
          <p:cNvPr id="534" name="Linea"/>
          <p:cNvSpPr/>
          <p:nvPr/>
        </p:nvSpPr>
        <p:spPr>
          <a:xfrm flipH="1">
            <a:off x="5454341" y="3927731"/>
            <a:ext cx="278751" cy="111500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2201" tIns="42201" rIns="42201" bIns="42201"/>
          <a:lstStyle/>
          <a:p>
            <a:endParaRPr sz="1661"/>
          </a:p>
        </p:txBody>
      </p:sp>
      <p:sp>
        <p:nvSpPr>
          <p:cNvPr id="535" name="Linea"/>
          <p:cNvSpPr/>
          <p:nvPr/>
        </p:nvSpPr>
        <p:spPr>
          <a:xfrm>
            <a:off x="6802213" y="3791824"/>
            <a:ext cx="1330338" cy="90456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2201" tIns="42201" rIns="42201" bIns="42201"/>
          <a:lstStyle/>
          <a:p>
            <a:endParaRPr sz="1661"/>
          </a:p>
        </p:txBody>
      </p:sp>
      <p:sp>
        <p:nvSpPr>
          <p:cNvPr id="33" name="Linea">
            <a:extLst>
              <a:ext uri="{FF2B5EF4-FFF2-40B4-BE49-F238E27FC236}">
                <a16:creationId xmlns:a16="http://schemas.microsoft.com/office/drawing/2014/main" id="{BA8A9BE8-E813-595F-DCA4-6329D8FFEB10}"/>
              </a:ext>
            </a:extLst>
          </p:cNvPr>
          <p:cNvSpPr/>
          <p:nvPr/>
        </p:nvSpPr>
        <p:spPr>
          <a:xfrm>
            <a:off x="6384847" y="3923523"/>
            <a:ext cx="792760" cy="107614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2201" tIns="42201" rIns="42201" bIns="42201"/>
          <a:lstStyle/>
          <a:p>
            <a:endParaRPr sz="1661"/>
          </a:p>
        </p:txBody>
      </p:sp>
      <p:sp>
        <p:nvSpPr>
          <p:cNvPr id="35" name="Rettangolo">
            <a:extLst>
              <a:ext uri="{FF2B5EF4-FFF2-40B4-BE49-F238E27FC236}">
                <a16:creationId xmlns:a16="http://schemas.microsoft.com/office/drawing/2014/main" id="{40AEF0DF-F035-F2CE-1B0C-CEAA64466272}"/>
              </a:ext>
            </a:extLst>
          </p:cNvPr>
          <p:cNvSpPr/>
          <p:nvPr/>
        </p:nvSpPr>
        <p:spPr>
          <a:xfrm>
            <a:off x="6723917" y="5174948"/>
            <a:ext cx="1559736" cy="907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 cap="flat">
            <a:solidFill>
              <a:schemeClr val="accent2">
                <a:lumMod val="40000"/>
                <a:lumOff val="60000"/>
              </a:schemeClr>
            </a:solidFill>
            <a:prstDash val="solid"/>
            <a:round/>
          </a:ln>
          <a:effectLst/>
        </p:spPr>
        <p:txBody>
          <a:bodyPr wrap="square" lIns="42201" tIns="42201" rIns="42201" bIns="42201" numCol="1" anchor="ctr">
            <a:noAutofit/>
          </a:bodyPr>
          <a:lstStyle/>
          <a:p>
            <a:pPr algn="ctr">
              <a:defRPr sz="1200" b="1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lang="it-IT" sz="1108" dirty="0"/>
              <a:t>Progetti Ricerca con IRCCS</a:t>
            </a:r>
          </a:p>
        </p:txBody>
      </p:sp>
      <p:sp>
        <p:nvSpPr>
          <p:cNvPr id="40" name="Linea">
            <a:extLst>
              <a:ext uri="{FF2B5EF4-FFF2-40B4-BE49-F238E27FC236}">
                <a16:creationId xmlns:a16="http://schemas.microsoft.com/office/drawing/2014/main" id="{DF01FE2C-9132-841B-5FA9-514A3F5286BB}"/>
              </a:ext>
            </a:extLst>
          </p:cNvPr>
          <p:cNvSpPr/>
          <p:nvPr/>
        </p:nvSpPr>
        <p:spPr>
          <a:xfrm>
            <a:off x="6066496" y="2180862"/>
            <a:ext cx="7968" cy="52628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2201" tIns="42201" rIns="42201" bIns="42201"/>
          <a:lstStyle/>
          <a:p>
            <a:endParaRPr sz="1661"/>
          </a:p>
        </p:txBody>
      </p:sp>
      <p:sp>
        <p:nvSpPr>
          <p:cNvPr id="5" name="Rettangolo">
            <a:extLst>
              <a:ext uri="{FF2B5EF4-FFF2-40B4-BE49-F238E27FC236}">
                <a16:creationId xmlns:a16="http://schemas.microsoft.com/office/drawing/2014/main" id="{A7FF2857-6739-9155-D285-5012A9F6C2D4}"/>
              </a:ext>
            </a:extLst>
          </p:cNvPr>
          <p:cNvSpPr/>
          <p:nvPr/>
        </p:nvSpPr>
        <p:spPr>
          <a:xfrm>
            <a:off x="2822113" y="5746205"/>
            <a:ext cx="1526793" cy="690291"/>
          </a:xfrm>
          <a:prstGeom prst="rect">
            <a:avLst/>
          </a:prstGeom>
          <a:solidFill>
            <a:srgbClr val="FFFFFF">
              <a:lumMod val="95000"/>
            </a:srgbClr>
          </a:solidFill>
          <a:ln w="28575" cap="flat">
            <a:solidFill>
              <a:srgbClr val="403F41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wrap="square" lIns="34288" tIns="34288" rIns="34288" bIns="34288" numCol="1" anchor="ctr">
            <a:noAutofit/>
          </a:bodyPr>
          <a:lstStyle/>
          <a:p>
            <a:pPr algn="ctr" defTabSz="685783">
              <a:defRPr sz="1200" b="1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lang="it-IT" sz="900" b="1" kern="0" dirty="0">
              <a:solidFill>
                <a:srgbClr val="00758D"/>
              </a:solidFill>
              <a:latin typeface="Lucida Sans Unicode"/>
              <a:ea typeface="Lucida Sans Unicode"/>
              <a:cs typeface="Lucida Sans Unicode"/>
              <a:sym typeface="Lucida Sans Unicode"/>
            </a:endParaRPr>
          </a:p>
          <a:p>
            <a:pPr algn="ctr" defTabSz="685783">
              <a:defRPr sz="1200" b="1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lang="it-IT" sz="900" b="1" kern="0" dirty="0">
              <a:solidFill>
                <a:srgbClr val="00758D"/>
              </a:solidFill>
              <a:latin typeface="Lucida Sans Unicode"/>
              <a:ea typeface="Lucida Sans Unicode"/>
              <a:cs typeface="Lucida Sans Unicode"/>
              <a:sym typeface="Lucida Sans Unicode"/>
            </a:endParaRPr>
          </a:p>
          <a:p>
            <a:pPr algn="ctr" defTabSz="685783">
              <a:defRPr sz="1200" b="1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lang="it-IT" sz="900" b="1" kern="0" dirty="0">
                <a:solidFill>
                  <a:srgbClr val="00758D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NUOVI PROGETTI/CONVENZIONI </a:t>
            </a:r>
          </a:p>
          <a:p>
            <a:pPr algn="ctr" defTabSz="685783">
              <a:defRPr sz="1200" b="1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lang="it-IT" sz="900" b="1" kern="0" dirty="0">
                <a:solidFill>
                  <a:srgbClr val="00758D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Assistenza di prossimità Sanità integrativa </a:t>
            </a:r>
          </a:p>
          <a:p>
            <a:pPr algn="ctr" defTabSz="685783">
              <a:defRPr sz="1200" b="1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lang="it-IT" sz="900" b="1" kern="0" dirty="0">
              <a:solidFill>
                <a:srgbClr val="00758D"/>
              </a:solidFill>
              <a:latin typeface="Lucida Sans Unicode"/>
              <a:ea typeface="Lucida Sans Unicode"/>
              <a:cs typeface="Lucida Sans Unicode"/>
              <a:sym typeface="Lucida Sans Unicode"/>
            </a:endParaRPr>
          </a:p>
          <a:p>
            <a:pPr algn="ctr" defTabSz="685783">
              <a:defRPr sz="1200" b="1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sz="900" b="1" kern="0" dirty="0">
              <a:solidFill>
                <a:srgbClr val="00758D"/>
              </a:solidFill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sp>
        <p:nvSpPr>
          <p:cNvPr id="6" name="Linea">
            <a:extLst>
              <a:ext uri="{FF2B5EF4-FFF2-40B4-BE49-F238E27FC236}">
                <a16:creationId xmlns:a16="http://schemas.microsoft.com/office/drawing/2014/main" id="{BF541070-6595-F84A-3785-BDFB8EE14D94}"/>
              </a:ext>
            </a:extLst>
          </p:cNvPr>
          <p:cNvSpPr/>
          <p:nvPr/>
        </p:nvSpPr>
        <p:spPr>
          <a:xfrm flipH="1">
            <a:off x="4463819" y="3343592"/>
            <a:ext cx="585861" cy="18141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2201" tIns="42201" rIns="42201" bIns="42201"/>
          <a:lstStyle/>
          <a:p>
            <a:endParaRPr sz="1661"/>
          </a:p>
        </p:txBody>
      </p:sp>
      <p:sp>
        <p:nvSpPr>
          <p:cNvPr id="7" name="Linea">
            <a:extLst>
              <a:ext uri="{FF2B5EF4-FFF2-40B4-BE49-F238E27FC236}">
                <a16:creationId xmlns:a16="http://schemas.microsoft.com/office/drawing/2014/main" id="{CA1753B4-DB0B-ADE6-8651-6970FFBE9C03}"/>
              </a:ext>
            </a:extLst>
          </p:cNvPr>
          <p:cNvSpPr/>
          <p:nvPr/>
        </p:nvSpPr>
        <p:spPr>
          <a:xfrm flipH="1">
            <a:off x="4038237" y="3863338"/>
            <a:ext cx="1330338" cy="179149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2201" tIns="42201" rIns="42201" bIns="42201"/>
          <a:lstStyle/>
          <a:p>
            <a:endParaRPr sz="1661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3C8E3C4-F7FD-5C74-6A28-A87AF1EA00F1}"/>
              </a:ext>
            </a:extLst>
          </p:cNvPr>
          <p:cNvSpPr/>
          <p:nvPr/>
        </p:nvSpPr>
        <p:spPr>
          <a:xfrm>
            <a:off x="9582150" y="6486526"/>
            <a:ext cx="1764531" cy="352806"/>
          </a:xfrm>
          <a:prstGeom prst="rect">
            <a:avLst/>
          </a:prstGeom>
          <a:solidFill>
            <a:srgbClr val="297A38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o di addizione 2">
            <a:extLst>
              <a:ext uri="{FF2B5EF4-FFF2-40B4-BE49-F238E27FC236}">
                <a16:creationId xmlns:a16="http://schemas.microsoft.com/office/drawing/2014/main" id="{67BF71DD-FA66-0448-19EF-156CB43763A0}"/>
              </a:ext>
            </a:extLst>
          </p:cNvPr>
          <p:cNvSpPr/>
          <p:nvPr/>
        </p:nvSpPr>
        <p:spPr>
          <a:xfrm>
            <a:off x="8953435" y="2155168"/>
            <a:ext cx="428689" cy="411005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1881402-0D43-0C60-B6EA-3EA0AC2CE728}"/>
              </a:ext>
            </a:extLst>
          </p:cNvPr>
          <p:cNvSpPr/>
          <p:nvPr/>
        </p:nvSpPr>
        <p:spPr>
          <a:xfrm>
            <a:off x="9520946" y="6505194"/>
            <a:ext cx="1764531" cy="352806"/>
          </a:xfrm>
          <a:prstGeom prst="rect">
            <a:avLst/>
          </a:prstGeom>
          <a:solidFill>
            <a:srgbClr val="297A38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 advAuto="0"/>
      <p:bldP spid="508" grpId="0" animBg="1" advAuto="0"/>
      <p:bldP spid="511" grpId="0" animBg="1" advAuto="0"/>
      <p:bldP spid="514" grpId="0" animBg="1" advAuto="0"/>
      <p:bldP spid="518" grpId="0" animBg="1" advAuto="0"/>
      <p:bldP spid="521" grpId="0" animBg="1" advAuto="0"/>
      <p:bldP spid="524" grpId="0" animBg="1" advAuto="0"/>
      <p:bldP spid="527" grpId="0" animBg="1" advAuto="0"/>
      <p:bldP spid="531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109A215-4A11-7D48-9876-89DD126EC5C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21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6D1055C-974F-E38A-98F8-596EF26C4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293" y="6480015"/>
            <a:ext cx="2170364" cy="37798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ECEFE84-2EEF-4225-44F6-C4B6BD887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408" y="3201120"/>
            <a:ext cx="4001058" cy="132693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CCCE4B6-6DB9-B2D8-4390-D4359F368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599" y="3222297"/>
            <a:ext cx="4001058" cy="283884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EB20394-C198-29E4-AF0D-54EE9E0E8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860" y="367028"/>
            <a:ext cx="3691252" cy="269467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654AAC8-C2F7-C83A-640A-B2BE0C7E1F36}"/>
              </a:ext>
            </a:extLst>
          </p:cNvPr>
          <p:cNvSpPr txBox="1"/>
          <p:nvPr/>
        </p:nvSpPr>
        <p:spPr>
          <a:xfrm>
            <a:off x="1319134" y="569631"/>
            <a:ext cx="51716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2"/>
                </a:solidFill>
              </a:rPr>
              <a:t>La nostra COOPERATIVA  per la gestione del progetto </a:t>
            </a:r>
          </a:p>
          <a:p>
            <a:pPr algn="ctr"/>
            <a:r>
              <a:rPr lang="it-IT" sz="2400" dirty="0">
                <a:solidFill>
                  <a:schemeClr val="bg2"/>
                </a:solidFill>
              </a:rPr>
              <a:t>CRONICITA’ PIC   ha costituito una rete d’impresa con</a:t>
            </a:r>
          </a:p>
          <a:p>
            <a:pPr algn="ctr"/>
            <a:r>
              <a:rPr lang="it-IT" sz="2400" dirty="0">
                <a:solidFill>
                  <a:schemeClr val="bg2"/>
                </a:solidFill>
              </a:rPr>
              <a:t>un’altra Cooperativa la GST di Legnano  e realizzato un CENTRO SERVIZI </a:t>
            </a:r>
          </a:p>
          <a:p>
            <a:pPr algn="ctr"/>
            <a:endParaRPr lang="it-IT" sz="2400" dirty="0">
              <a:solidFill>
                <a:schemeClr val="bg2"/>
              </a:solidFill>
            </a:endParaRPr>
          </a:p>
          <a:p>
            <a:pPr algn="ctr"/>
            <a:endParaRPr lang="it-IT" sz="2400" dirty="0">
              <a:solidFill>
                <a:schemeClr val="bg2"/>
              </a:solidFill>
            </a:endParaRPr>
          </a:p>
          <a:p>
            <a:pPr algn="ctr"/>
            <a:endParaRPr lang="it-IT" sz="2400" dirty="0">
              <a:solidFill>
                <a:schemeClr val="bg2"/>
              </a:solidFill>
            </a:endParaRPr>
          </a:p>
          <a:p>
            <a:pPr algn="ctr"/>
            <a:endParaRPr lang="it-IT" sz="2400" dirty="0">
              <a:solidFill>
                <a:schemeClr val="bg2"/>
              </a:solidFill>
            </a:endParaRPr>
          </a:p>
          <a:p>
            <a:pPr algn="ctr"/>
            <a:r>
              <a:rPr lang="it-IT" sz="2400" dirty="0">
                <a:solidFill>
                  <a:schemeClr val="bg2"/>
                </a:solidFill>
              </a:rPr>
              <a:t>Siamo così diventati operativi su</a:t>
            </a:r>
          </a:p>
          <a:p>
            <a:pPr algn="ctr"/>
            <a:r>
              <a:rPr lang="it-IT" sz="2400" dirty="0">
                <a:solidFill>
                  <a:schemeClr val="bg2"/>
                </a:solidFill>
              </a:rPr>
              <a:t> MILANO , PAVIA , LEGNANO ,  VARESE </a:t>
            </a:r>
          </a:p>
        </p:txBody>
      </p:sp>
    </p:spTree>
    <p:extLst>
      <p:ext uri="{BB962C8B-B14F-4D97-AF65-F5344CB8AC3E}">
        <p14:creationId xmlns:p14="http://schemas.microsoft.com/office/powerpoint/2010/main" val="307367923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893F3-FCC9-52B4-0C7D-BD13C333F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128787C-475A-D3AB-06C5-C8ADF7C38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293" y="6480015"/>
            <a:ext cx="2170364" cy="37798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E8C5F73-707C-176B-F752-B218D9257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64" y="524657"/>
            <a:ext cx="10566126" cy="55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6956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04A6F-1EF0-BD9F-85CC-20E8B0965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BCF7592-AF33-1E8A-E489-4EC88BD67F3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23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3CAB46D-AA80-755F-7EA7-C513439F3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293" y="6480015"/>
            <a:ext cx="2170364" cy="37798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E29A2AF-D3B4-D294-ED8D-94EB50FC5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46" y="434131"/>
            <a:ext cx="11459449" cy="57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9129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A7C4BE0-5347-4CDB-FD37-12387B3B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CC-81DF-4DDF-AA37-789D288BB887}" type="slidenum">
              <a:rPr lang="it-IT" smtClean="0"/>
              <a:t>24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E06250A-EBF4-717F-4530-21C520294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293" y="6480015"/>
            <a:ext cx="2170364" cy="37798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F1ED435-152A-8622-7990-EF5119BF3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502" y="6465199"/>
            <a:ext cx="2332580" cy="37798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D840DE-0B0E-DC61-E2A8-225633723751}"/>
              </a:ext>
            </a:extLst>
          </p:cNvPr>
          <p:cNvSpPr txBox="1"/>
          <p:nvPr/>
        </p:nvSpPr>
        <p:spPr>
          <a:xfrm>
            <a:off x="5591331" y="1259174"/>
            <a:ext cx="171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Progetto AMT 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98F0812-C930-DAE9-98F8-76E3FE0C1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15" y="264863"/>
            <a:ext cx="10744369" cy="561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1394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CE37C-4C18-679F-ACBD-CC8FFA739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1B1B8D6-DFDA-9170-C5B0-18575093A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CC-81DF-4DDF-AA37-789D288BB887}" type="slidenum">
              <a:rPr lang="it-IT" smtClean="0"/>
              <a:t>25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7011F85-0E4B-456E-4002-E6E13F976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293" y="6480015"/>
            <a:ext cx="2170364" cy="37798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DBD84D0-E709-1B51-0699-F30A47FE0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502" y="6480189"/>
            <a:ext cx="2332580" cy="37798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BBB7AFC-3096-5D0F-96B4-95E69FE39DD9}"/>
              </a:ext>
            </a:extLst>
          </p:cNvPr>
          <p:cNvSpPr txBox="1"/>
          <p:nvPr/>
        </p:nvSpPr>
        <p:spPr>
          <a:xfrm>
            <a:off x="1424066" y="299808"/>
            <a:ext cx="968364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2"/>
                </a:solidFill>
              </a:rPr>
              <a:t>PIC  : LA SITUAZIONE AD OGGI maggio 2026</a:t>
            </a:r>
          </a:p>
          <a:p>
            <a:endParaRPr lang="it-IT" sz="2400" dirty="0">
              <a:solidFill>
                <a:schemeClr val="bg2"/>
              </a:solidFill>
            </a:endParaRPr>
          </a:p>
          <a:p>
            <a:r>
              <a:rPr lang="it-IT" sz="2400" dirty="0">
                <a:solidFill>
                  <a:schemeClr val="bg2"/>
                </a:solidFill>
              </a:rPr>
              <a:t>CMMC                                                                   numero PAI </a:t>
            </a:r>
          </a:p>
          <a:p>
            <a:r>
              <a:rPr lang="it-IT" sz="2400" dirty="0">
                <a:solidFill>
                  <a:schemeClr val="bg2"/>
                </a:solidFill>
              </a:rPr>
              <a:t>GST</a:t>
            </a:r>
          </a:p>
          <a:p>
            <a:r>
              <a:rPr lang="it-IT" sz="2400" dirty="0">
                <a:solidFill>
                  <a:schemeClr val="bg2"/>
                </a:solidFill>
              </a:rPr>
              <a:t>CFB</a:t>
            </a:r>
          </a:p>
          <a:p>
            <a:r>
              <a:rPr lang="it-IT" sz="2400" dirty="0">
                <a:solidFill>
                  <a:schemeClr val="bg2"/>
                </a:solidFill>
              </a:rPr>
              <a:t>CMT                 ( fornitore GPI )                          115.000                               COSMA</a:t>
            </a:r>
          </a:p>
          <a:p>
            <a:endParaRPr lang="it-IT" sz="2400" dirty="0">
              <a:solidFill>
                <a:schemeClr val="bg2"/>
              </a:solidFill>
            </a:endParaRPr>
          </a:p>
          <a:p>
            <a:r>
              <a:rPr lang="it-IT" sz="2400" dirty="0">
                <a:solidFill>
                  <a:schemeClr val="bg2"/>
                </a:solidFill>
              </a:rPr>
              <a:t>VALCURA   						  30.000												</a:t>
            </a:r>
          </a:p>
          <a:p>
            <a:r>
              <a:rPr lang="it-IT" sz="2400" dirty="0">
                <a:solidFill>
                  <a:schemeClr val="bg2"/>
                </a:solidFill>
              </a:rPr>
              <a:t>IML                                       fornitore                    60.000</a:t>
            </a:r>
          </a:p>
          <a:p>
            <a:r>
              <a:rPr lang="it-IT" sz="2400" dirty="0">
                <a:solidFill>
                  <a:schemeClr val="bg2"/>
                </a:solidFill>
              </a:rPr>
              <a:t>INSUBRIA E IN SALUTE   ( Priamo )                   80.000</a:t>
            </a:r>
          </a:p>
          <a:p>
            <a:endParaRPr lang="it-IT" sz="2400" dirty="0">
              <a:solidFill>
                <a:schemeClr val="bg2"/>
              </a:solidFill>
            </a:endParaRPr>
          </a:p>
          <a:p>
            <a:r>
              <a:rPr lang="it-IT" sz="2400" dirty="0">
                <a:solidFill>
                  <a:schemeClr val="bg2"/>
                </a:solidFill>
              </a:rPr>
              <a:t>ALTRE                                                                  20.000</a:t>
            </a:r>
          </a:p>
          <a:p>
            <a:r>
              <a:rPr lang="it-IT" sz="2400" dirty="0">
                <a:solidFill>
                  <a:schemeClr val="bg2"/>
                </a:solidFill>
              </a:rPr>
              <a:t> </a:t>
            </a:r>
          </a:p>
          <a:p>
            <a:r>
              <a:rPr lang="it-IT" sz="2400" dirty="0">
                <a:solidFill>
                  <a:schemeClr val="bg2"/>
                </a:solidFill>
              </a:rPr>
              <a:t>TOTALE                                                                305.000   in aumento </a:t>
            </a:r>
          </a:p>
        </p:txBody>
      </p:sp>
      <p:sp>
        <p:nvSpPr>
          <p:cNvPr id="6" name="Parentesi graffa chiusa 5">
            <a:extLst>
              <a:ext uri="{FF2B5EF4-FFF2-40B4-BE49-F238E27FC236}">
                <a16:creationId xmlns:a16="http://schemas.microsoft.com/office/drawing/2014/main" id="{36013C60-54F5-B8C2-C0D8-95B0AE13E3E5}"/>
              </a:ext>
            </a:extLst>
          </p:cNvPr>
          <p:cNvSpPr/>
          <p:nvPr/>
        </p:nvSpPr>
        <p:spPr>
          <a:xfrm>
            <a:off x="5681270" y="1124262"/>
            <a:ext cx="1049311" cy="18887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A589223D-C7D0-FC78-17C7-BA6FFD1393F6}"/>
              </a:ext>
            </a:extLst>
          </p:cNvPr>
          <p:cNvSpPr/>
          <p:nvPr/>
        </p:nvSpPr>
        <p:spPr>
          <a:xfrm>
            <a:off x="6310859" y="4047338"/>
            <a:ext cx="377252" cy="9168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631498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2727F5F-5921-7A90-DF5C-8D0EC2372D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E4D6-76DA-4D77-93C0-900CB3FED25D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1BE5207-43DD-2A86-4D4B-01B79381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46075"/>
            <a:ext cx="11282362" cy="64135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Helvetica Neue" panose="020B0604020202020204"/>
              </a:rPr>
              <a:t>Il nuovo modello di Presa in carico del paziente cronico</a:t>
            </a:r>
            <a:br>
              <a:rPr lang="it-IT" b="1" dirty="0">
                <a:latin typeface="Helvetica Neue" panose="020B0604020202020204"/>
              </a:rPr>
            </a:br>
            <a:endParaRPr lang="it-IT" b="1" dirty="0">
              <a:latin typeface="Helvetica Neue" panose="020B0604020202020204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8C0F91-EDCA-0CDD-9EDC-6F0FC34D7172}"/>
              </a:ext>
            </a:extLst>
          </p:cNvPr>
          <p:cNvSpPr txBox="1"/>
          <p:nvPr/>
        </p:nvSpPr>
        <p:spPr>
          <a:xfrm>
            <a:off x="1066800" y="1078360"/>
            <a:ext cx="98910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8000"/>
                </a:solidFill>
              </a:rPr>
              <a:t>A FRONTE DI POTENZIALI RISORSE CI SONO NUMEROSE CRITICITA’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Obiettivi aggiuntivi per il MMG e per il Centro Servizi delle Coop difficili da raggiungere 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raggiungimento degli obiettivi e gli indicatori monitorati richiedono </a:t>
            </a:r>
          </a:p>
          <a:p>
            <a:r>
              <a:rPr lang="it-IT" dirty="0"/>
              <a:t>     investimenti di personale notevoli (aumento attività di follow up attivo) per i Centri Servizi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Sono necessarie implementazioni informatiche e integrazioni  tra le varie piattaforme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</a:t>
            </a:r>
            <a:r>
              <a:rPr lang="it-IT" b="1" dirty="0"/>
              <a:t>progetto ha bisogno di certezze di durata </a:t>
            </a:r>
            <a:r>
              <a:rPr lang="it-IT" dirty="0"/>
              <a:t>per giustificare gli investimenti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Molti </a:t>
            </a:r>
            <a:r>
              <a:rPr lang="it-IT" b="1" dirty="0"/>
              <a:t>Erogatori non hanno slot disponibili </a:t>
            </a:r>
            <a:r>
              <a:rPr lang="it-IT" dirty="0"/>
              <a:t>, quindi non si riesce a prenotare le prestazioni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Manca un tavolo tecnico operativo per le Coop </a:t>
            </a:r>
            <a:r>
              <a:rPr lang="it-IT" dirty="0"/>
              <a:t>con Regione Lombardia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Le ASST rischiano di diventare  dei competitor delle Coop </a:t>
            </a:r>
            <a:r>
              <a:rPr lang="it-IT" dirty="0"/>
              <a:t>e non dei partner perché’ </a:t>
            </a:r>
          </a:p>
          <a:p>
            <a:r>
              <a:rPr lang="it-IT" dirty="0"/>
              <a:t>    a loro volta devono supportare i MMG che non vogliono appoggiarsi alle Coop</a:t>
            </a:r>
          </a:p>
          <a:p>
            <a:r>
              <a:rPr lang="it-IT" dirty="0"/>
              <a:t>    attraverso le COT e hanno forti  incentivi per farlo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EB42577-74F1-0872-096A-D8CEF8879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293" y="6480015"/>
            <a:ext cx="217036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83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75D5FA-EDEA-D245-B248-85E0B6707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069" y="455658"/>
            <a:ext cx="10493827" cy="2387600"/>
          </a:xfrm>
        </p:spPr>
        <p:txBody>
          <a:bodyPr>
            <a:normAutofit/>
          </a:bodyPr>
          <a:lstStyle/>
          <a:p>
            <a:r>
              <a:rPr lang="it-IT" sz="3600" dirty="0"/>
              <a:t>Progettualità con Regione Lombardia</a:t>
            </a:r>
            <a:br>
              <a:rPr lang="it-IT" sz="3600" dirty="0"/>
            </a:br>
            <a:r>
              <a:rPr lang="it-IT" sz="3600" dirty="0"/>
              <a:t>Proposte operative 2025 – 2026 </a:t>
            </a:r>
            <a:br>
              <a:rPr lang="it-IT" sz="3600" dirty="0"/>
            </a:br>
            <a:r>
              <a:rPr lang="it-IT" sz="3600" dirty="0"/>
              <a:t>Quadro d’insieme - Evoluzione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5DF1FC6-0C3B-4946-B6C4-B448FF118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3258"/>
            <a:ext cx="9144000" cy="1655762"/>
          </a:xfrm>
        </p:spPr>
        <p:txBody>
          <a:bodyPr/>
          <a:lstStyle/>
          <a:p>
            <a:r>
              <a:rPr lang="it-IT" dirty="0"/>
              <a:t>Presentazione 2.0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80DF0A-F9B1-1249-B9A3-82D312B8A4A2}"/>
              </a:ext>
            </a:extLst>
          </p:cNvPr>
          <p:cNvSpPr txBox="1"/>
          <p:nvPr/>
        </p:nvSpPr>
        <p:spPr>
          <a:xfrm>
            <a:off x="269965" y="3483357"/>
            <a:ext cx="86431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Cooperativa Medici Milano Centro (CMMC) – ASST di Milano e ASST Pavia</a:t>
            </a:r>
          </a:p>
          <a:p>
            <a:r>
              <a:rPr lang="it-IT" dirty="0"/>
              <a:t>COSMA Cooperativa Medici di Medicina Generale Provincia di Lecco – ASST Lecco</a:t>
            </a:r>
          </a:p>
          <a:p>
            <a:r>
              <a:rPr lang="it-IT" dirty="0"/>
              <a:t>Cosma salute cooperativa-  ASST Lecco</a:t>
            </a:r>
          </a:p>
          <a:p>
            <a:r>
              <a:rPr lang="it-IT" dirty="0"/>
              <a:t>Cosma 2000 </a:t>
            </a:r>
            <a:r>
              <a:rPr lang="it-IT" dirty="0" err="1"/>
              <a:t>s.c</a:t>
            </a:r>
            <a:r>
              <a:rPr lang="it-IT" dirty="0"/>
              <a:t> – ASST Sette Laghi</a:t>
            </a:r>
          </a:p>
          <a:p>
            <a:r>
              <a:rPr lang="it-IT" dirty="0"/>
              <a:t>Cooperativa Consulto Formativo Brianza (CFB) – ASST Brianza</a:t>
            </a:r>
          </a:p>
          <a:p>
            <a:r>
              <a:rPr lang="it-IT" dirty="0"/>
              <a:t>GST Società Cooperativa (Gestione Servizi Territoriali) ASST Ovest Milanese – ASST </a:t>
            </a:r>
            <a:r>
              <a:rPr lang="it-IT" dirty="0" err="1"/>
              <a:t>Insubria</a:t>
            </a:r>
            <a:endParaRPr lang="it-IT" dirty="0"/>
          </a:p>
          <a:p>
            <a:r>
              <a:rPr lang="it-IT" dirty="0" err="1"/>
              <a:t>Valcura</a:t>
            </a:r>
            <a:r>
              <a:rPr lang="it-IT" dirty="0"/>
              <a:t> Cooperativa Medici di Famiglia </a:t>
            </a:r>
            <a:r>
              <a:rPr lang="it-IT" dirty="0" err="1"/>
              <a:t>Scrl</a:t>
            </a:r>
            <a:r>
              <a:rPr lang="it-IT" dirty="0"/>
              <a:t> -. ASST Valtellina</a:t>
            </a:r>
          </a:p>
        </p:txBody>
      </p:sp>
      <p:pic>
        <p:nvPicPr>
          <p:cNvPr id="1028" name="Picture 4" descr="Mappa Della Lombardia Con Le Province - Immagini vettoriali stock e altre  immagini di Carta geografica - Carta geografica, Lombardia, Monza - iStock">
            <a:extLst>
              <a:ext uri="{FF2B5EF4-FFF2-40B4-BE49-F238E27FC236}">
                <a16:creationId xmlns:a16="http://schemas.microsoft.com/office/drawing/2014/main" id="{048C6FDC-3A70-C74E-9E52-C57E012EF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176" y="3031449"/>
            <a:ext cx="2797322" cy="279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DA32091-240C-3697-2FB0-32749E6DB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293" y="6480015"/>
            <a:ext cx="217036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0693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8AC02-1EC9-DB4C-980D-BC93E478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980"/>
            <a:ext cx="10515600" cy="1325563"/>
          </a:xfrm>
        </p:spPr>
        <p:txBody>
          <a:bodyPr/>
          <a:lstStyle/>
          <a:p>
            <a:r>
              <a:rPr lang="it-IT" dirty="0"/>
              <a:t>Obiettivo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3E67C5-F247-254E-925E-6459E6EA6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543"/>
            <a:ext cx="10618076" cy="461551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sz="3200" b="1" dirty="0">
                <a:latin typeface="Arial" panose="020B0604020202020204" pitchFamily="34" charset="0"/>
                <a:ea typeface="Aptos" panose="020B0004020202020204" pitchFamily="34" charset="0"/>
              </a:rPr>
              <a:t>I</a:t>
            </a:r>
            <a:r>
              <a:rPr lang="it-IT" sz="32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ndividuare dove e come l'attività e l'esperienza accumulata in questi anni dal mondo delle Cooperative - Società di Servizi dei Medici di Medicina Generale può avere un “ruolo sussidiario”, in alcuni snodi della riorganizzazione del Sistema Sanitario Regionale</a:t>
            </a:r>
            <a:r>
              <a:rPr lang="it-IT" sz="32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it-IT" sz="32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Ed in particolare nelle Case della Comunità, nelle Aggregazioni Funzionali Territoriali (AFT) e nella Telemedicina. </a:t>
            </a:r>
          </a:p>
          <a:p>
            <a:pPr marL="0" indent="0" algn="just">
              <a:buNone/>
            </a:pPr>
            <a:r>
              <a:rPr lang="it-IT" sz="32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Il tutto per cercare di dare risposte concrete ad alcuni aspetti come le liste d'attesa e gli affollamenti dei Pronto soccorso. </a:t>
            </a:r>
            <a:endParaRPr lang="it-IT" sz="4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35AB5A-EB89-F440-B07C-9964BA9C6693}"/>
              </a:ext>
            </a:extLst>
          </p:cNvPr>
          <p:cNvSpPr txBox="1"/>
          <p:nvPr/>
        </p:nvSpPr>
        <p:spPr>
          <a:xfrm>
            <a:off x="10668000" y="6327228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Confidenziale</a:t>
            </a:r>
          </a:p>
        </p:txBody>
      </p:sp>
    </p:spTree>
    <p:extLst>
      <p:ext uri="{BB962C8B-B14F-4D97-AF65-F5344CB8AC3E}">
        <p14:creationId xmlns:p14="http://schemas.microsoft.com/office/powerpoint/2010/main" val="198812496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9A0DEC-BDAC-1643-B13D-49139521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Modalità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156C8C-AF5A-3E4C-AF83-04B910328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772" y="1604907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punto di partenza è la gestione dei pazienti con patologie croniche</a:t>
            </a:r>
            <a:r>
              <a:rPr lang="it-IT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declinata prima con il CReG e adesso con la PIC, in quanto a fronte di bisogni crescenti sia quantitative che qualitativi, ma anche di opportunità di cura ed assistenza, c'è necessità di avere di rivedere una progettualità impostata quasi 15 anni fa, </a:t>
            </a:r>
            <a:r>
              <a:rPr lang="it-IT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 arrivare ad un nuovo concetto di Presa in carico: PIC 2.0</a:t>
            </a:r>
            <a:endParaRPr lang="it-IT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4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02A99F0-924E-C7DC-A67B-8CFF1BE35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293" y="6480015"/>
            <a:ext cx="217036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4518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854708-F7D4-F757-DE22-891778F6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Medicina generale : nuovi modelli fra pubblico e privato.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2AE088-784B-A059-E09D-8B28A4B7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91511"/>
          </a:xfrm>
        </p:spPr>
        <p:txBody>
          <a:bodyPr/>
          <a:lstStyle/>
          <a:p>
            <a:r>
              <a:rPr lang="it-IT" b="1" dirty="0"/>
              <a:t>L’assistenza medico generica sul territorio proposta di pacchetti di assistenza sanitaria</a:t>
            </a:r>
            <a:r>
              <a:rPr lang="it-IT" dirty="0"/>
              <a:t>: integrativa e/o  sostitutiva (un quarto di cittadini senza assistenza)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C8151A5-E048-4244-FB5B-97D49F0F8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72" y="0"/>
            <a:ext cx="1563624" cy="156362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89FC0E8-605A-3C0E-1BC6-7F4CA2BF6980}"/>
              </a:ext>
            </a:extLst>
          </p:cNvPr>
          <p:cNvSpPr/>
          <p:nvPr/>
        </p:nvSpPr>
        <p:spPr>
          <a:xfrm>
            <a:off x="5001768" y="4855464"/>
            <a:ext cx="6414516" cy="859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200" dirty="0"/>
              <a:t>Dr. A. Di Malta: Presidente Rete Service</a:t>
            </a:r>
          </a:p>
        </p:txBody>
      </p:sp>
    </p:spTree>
    <p:extLst>
      <p:ext uri="{BB962C8B-B14F-4D97-AF65-F5344CB8AC3E}">
        <p14:creationId xmlns:p14="http://schemas.microsoft.com/office/powerpoint/2010/main" val="2027277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A3F75C2-48C5-E443-B07F-D83FF16AF58E}"/>
              </a:ext>
            </a:extLst>
          </p:cNvPr>
          <p:cNvSpPr txBox="1"/>
          <p:nvPr/>
        </p:nvSpPr>
        <p:spPr>
          <a:xfrm>
            <a:off x="9976223" y="225992"/>
            <a:ext cx="1795363" cy="40011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000" dirty="0"/>
              <a:t>Perché PIC 2.0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269785-9491-D247-8063-AD85F9B0B80B}"/>
              </a:ext>
            </a:extLst>
          </p:cNvPr>
          <p:cNvSpPr txBox="1"/>
          <p:nvPr/>
        </p:nvSpPr>
        <p:spPr>
          <a:xfrm>
            <a:off x="460324" y="536028"/>
            <a:ext cx="94288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PIC 1.0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64B4C4-BABF-C34D-BE86-33AFE4F75D44}"/>
              </a:ext>
            </a:extLst>
          </p:cNvPr>
          <p:cNvSpPr txBox="1"/>
          <p:nvPr/>
        </p:nvSpPr>
        <p:spPr>
          <a:xfrm>
            <a:off x="1524000" y="482978"/>
            <a:ext cx="5705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Focus su compilazione di un </a:t>
            </a:r>
            <a:r>
              <a:rPr lang="it-IT" b="1" dirty="0"/>
              <a:t>PAI e prenotazione esami</a:t>
            </a:r>
          </a:p>
          <a:p>
            <a:r>
              <a:rPr lang="it-IT" sz="1400" i="1" dirty="0"/>
              <a:t>(non a caso si parla si SGDT /PAI e COT /prenotazione esami)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9F749EB-1EC4-3F42-A71E-8C2DBFA7284B}"/>
              </a:ext>
            </a:extLst>
          </p:cNvPr>
          <p:cNvSpPr txBox="1"/>
          <p:nvPr/>
        </p:nvSpPr>
        <p:spPr>
          <a:xfrm>
            <a:off x="460324" y="1250752"/>
            <a:ext cx="943200" cy="36720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000" dirty="0"/>
              <a:t>PIC 2.0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FEF70E-06EC-5F4B-9332-08F6F293FC6E}"/>
              </a:ext>
            </a:extLst>
          </p:cNvPr>
          <p:cNvSpPr txBox="1"/>
          <p:nvPr/>
        </p:nvSpPr>
        <p:spPr>
          <a:xfrm>
            <a:off x="1524000" y="1206453"/>
            <a:ext cx="9822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Focus su </a:t>
            </a:r>
            <a:r>
              <a:rPr lang="it-IT" b="1" dirty="0"/>
              <a:t>appropriatezza</a:t>
            </a:r>
            <a:r>
              <a:rPr lang="it-IT" dirty="0"/>
              <a:t> (discussione su PDTA) e </a:t>
            </a:r>
            <a:r>
              <a:rPr lang="it-IT" b="1" dirty="0"/>
              <a:t>prevenzione secondaria</a:t>
            </a:r>
            <a:r>
              <a:rPr lang="it-IT" dirty="0"/>
              <a:t> (non solo prestazioni)</a:t>
            </a:r>
          </a:p>
          <a:p>
            <a:r>
              <a:rPr lang="it-IT" sz="1400" i="1" dirty="0"/>
              <a:t>(incremento delle «attività di accompagnamento» tra cui telemedicina e teleassistenza e </a:t>
            </a:r>
            <a:r>
              <a:rPr lang="it-IT" sz="1400" i="1" dirty="0" err="1"/>
              <a:t>domiciliarità</a:t>
            </a:r>
            <a:r>
              <a:rPr lang="it-IT" sz="1400" i="1" dirty="0"/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7D8E923-5DF0-E74D-BE1F-0BCD9D48D390}"/>
              </a:ext>
            </a:extLst>
          </p:cNvPr>
          <p:cNvSpPr txBox="1"/>
          <p:nvPr/>
        </p:nvSpPr>
        <p:spPr>
          <a:xfrm>
            <a:off x="460324" y="2122374"/>
            <a:ext cx="942887" cy="370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PIC 1.0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387517-22B7-2A46-8EC1-67DE842857B7}"/>
              </a:ext>
            </a:extLst>
          </p:cNvPr>
          <p:cNvSpPr txBox="1"/>
          <p:nvPr/>
        </p:nvSpPr>
        <p:spPr>
          <a:xfrm>
            <a:off x="1535926" y="2065791"/>
            <a:ext cx="5681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Partenza dalla </a:t>
            </a:r>
            <a:r>
              <a:rPr lang="it-IT" b="1" dirty="0"/>
              <a:t>stratificazione </a:t>
            </a:r>
            <a:r>
              <a:rPr lang="it-IT" dirty="0"/>
              <a:t>dei pazienti per patologia</a:t>
            </a:r>
          </a:p>
          <a:p>
            <a:r>
              <a:rPr lang="it-IT" sz="1400" i="1" dirty="0"/>
              <a:t>(utilizzo del numero di prestazioni per definire grado di gravità)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E61ED6C-7C70-3D47-8620-A95FF9F33F41}"/>
              </a:ext>
            </a:extLst>
          </p:cNvPr>
          <p:cNvSpPr txBox="1"/>
          <p:nvPr/>
        </p:nvSpPr>
        <p:spPr>
          <a:xfrm>
            <a:off x="460324" y="2795058"/>
            <a:ext cx="943200" cy="37080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000" dirty="0"/>
              <a:t>PIC 2.0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D2189B6-2267-5C41-839B-E5A29CA62D68}"/>
              </a:ext>
            </a:extLst>
          </p:cNvPr>
          <p:cNvSpPr txBox="1"/>
          <p:nvPr/>
        </p:nvSpPr>
        <p:spPr>
          <a:xfrm>
            <a:off x="1524000" y="2702725"/>
            <a:ext cx="9434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Partenza da una </a:t>
            </a:r>
            <a:r>
              <a:rPr lang="it-IT" b="1" dirty="0"/>
              <a:t>analisi dei bisogni</a:t>
            </a:r>
            <a:r>
              <a:rPr lang="it-IT" dirty="0"/>
              <a:t>, concretizzata nella realtà territoriale e di vita</a:t>
            </a:r>
          </a:p>
          <a:p>
            <a:r>
              <a:rPr lang="it-IT" sz="1400" i="1" dirty="0"/>
              <a:t>(analisi delle necessità attraverso conoscenza e collaborazione su epidemiologa e offerta territoriale e condizioni sociali  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EB18C7-F13D-1645-85F2-E6F66D757397}"/>
              </a:ext>
            </a:extLst>
          </p:cNvPr>
          <p:cNvSpPr txBox="1"/>
          <p:nvPr/>
        </p:nvSpPr>
        <p:spPr>
          <a:xfrm>
            <a:off x="460324" y="3593110"/>
            <a:ext cx="942887" cy="370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PIC 1.0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48AC5CE-9FC8-744F-B2A5-9D96DB72B45E}"/>
              </a:ext>
            </a:extLst>
          </p:cNvPr>
          <p:cNvSpPr txBox="1"/>
          <p:nvPr/>
        </p:nvSpPr>
        <p:spPr>
          <a:xfrm>
            <a:off x="1535926" y="3572090"/>
            <a:ext cx="6361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Considerazione solo della </a:t>
            </a:r>
            <a:r>
              <a:rPr lang="it-IT" b="1" dirty="0"/>
              <a:t>componente sanitaria </a:t>
            </a:r>
            <a:r>
              <a:rPr lang="it-IT" dirty="0"/>
              <a:t>del paziente</a:t>
            </a:r>
          </a:p>
          <a:p>
            <a:r>
              <a:rPr lang="it-IT" sz="1400" i="1" dirty="0"/>
              <a:t>(Risposta solo attraverso le prestazioni)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590E365-0A08-EB4F-B7BE-6F2A00B41957}"/>
              </a:ext>
            </a:extLst>
          </p:cNvPr>
          <p:cNvSpPr txBox="1"/>
          <p:nvPr/>
        </p:nvSpPr>
        <p:spPr>
          <a:xfrm>
            <a:off x="460324" y="4265794"/>
            <a:ext cx="943200" cy="37080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000" dirty="0"/>
              <a:t>PIC 2.0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551D91B-595E-D642-8B27-F481B71BC923}"/>
              </a:ext>
            </a:extLst>
          </p:cNvPr>
          <p:cNvSpPr txBox="1"/>
          <p:nvPr/>
        </p:nvSpPr>
        <p:spPr>
          <a:xfrm>
            <a:off x="1524000" y="4211967"/>
            <a:ext cx="826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Allargare ad una </a:t>
            </a:r>
            <a:r>
              <a:rPr lang="it-IT" b="1" dirty="0"/>
              <a:t>visione socio sanitaria </a:t>
            </a:r>
            <a:r>
              <a:rPr lang="it-IT" dirty="0"/>
              <a:t>con una approccio integrale alla persona</a:t>
            </a:r>
          </a:p>
          <a:p>
            <a:r>
              <a:rPr lang="it-IT" sz="1400" i="1" dirty="0"/>
              <a:t>(Risposta non solo sanitaria ma in grado di integrare anche l’aspetto socio sanitari della persona   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99537E7-021E-514C-9D80-8029F4C27345}"/>
              </a:ext>
            </a:extLst>
          </p:cNvPr>
          <p:cNvSpPr txBox="1"/>
          <p:nvPr/>
        </p:nvSpPr>
        <p:spPr>
          <a:xfrm>
            <a:off x="460324" y="5141289"/>
            <a:ext cx="942887" cy="370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PIC 1.0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059F160-DD47-DC44-B67D-67B2CF04207C}"/>
              </a:ext>
            </a:extLst>
          </p:cNvPr>
          <p:cNvSpPr txBox="1"/>
          <p:nvPr/>
        </p:nvSpPr>
        <p:spPr>
          <a:xfrm>
            <a:off x="1535926" y="5087028"/>
            <a:ext cx="825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Il Medico di Medicina Generale in figura autoreferenziale ed  ’</a:t>
            </a:r>
            <a:r>
              <a:rPr lang="it-IT" b="1" dirty="0"/>
              <a:t>’avulso dal sistema</a:t>
            </a:r>
            <a:r>
              <a:rPr lang="it-IT" dirty="0"/>
              <a:t>’</a:t>
            </a:r>
          </a:p>
          <a:p>
            <a:r>
              <a:rPr lang="it-IT" sz="1400" i="1" dirty="0"/>
              <a:t>(Risposta solo attraverso le prestazioni)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A119AAA-C7EE-1A45-A617-98B820E5C864}"/>
              </a:ext>
            </a:extLst>
          </p:cNvPr>
          <p:cNvSpPr txBox="1"/>
          <p:nvPr/>
        </p:nvSpPr>
        <p:spPr>
          <a:xfrm>
            <a:off x="460324" y="5834993"/>
            <a:ext cx="943200" cy="37080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000" dirty="0"/>
              <a:t>PIC 2.0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A4E4F0D-8578-144F-8F70-2D45227B2FC5}"/>
              </a:ext>
            </a:extLst>
          </p:cNvPr>
          <p:cNvSpPr txBox="1"/>
          <p:nvPr/>
        </p:nvSpPr>
        <p:spPr>
          <a:xfrm>
            <a:off x="1524000" y="5742660"/>
            <a:ext cx="9804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Il Medico Generale </a:t>
            </a:r>
            <a:r>
              <a:rPr lang="it-IT" b="1" dirty="0"/>
              <a:t>al centro di una rete di relazioni </a:t>
            </a:r>
            <a:r>
              <a:rPr lang="it-IT" dirty="0"/>
              <a:t>con specialisti (Ospedale ) e sociale (Ambiti)</a:t>
            </a:r>
          </a:p>
          <a:p>
            <a:r>
              <a:rPr lang="it-IT" sz="1400" i="1" dirty="0"/>
              <a:t>(Uscire da una situazione di isolamento per una maggiore integrazione nel sistema  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06DEAE8-4D5E-73B4-6B0D-134E81A99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293" y="6480015"/>
            <a:ext cx="217036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80666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7C99B7B-C792-6541-805C-86745DE876D7}"/>
              </a:ext>
            </a:extLst>
          </p:cNvPr>
          <p:cNvSpPr txBox="1"/>
          <p:nvPr/>
        </p:nvSpPr>
        <p:spPr>
          <a:xfrm>
            <a:off x="998914" y="684011"/>
            <a:ext cx="255707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Casa della Comunità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BC29C42-AC11-3049-ABC3-8D9F1316DB26}"/>
              </a:ext>
            </a:extLst>
          </p:cNvPr>
          <p:cNvSpPr txBox="1"/>
          <p:nvPr/>
        </p:nvSpPr>
        <p:spPr>
          <a:xfrm>
            <a:off x="5930462" y="684011"/>
            <a:ext cx="125861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AFT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81B5B4-11B1-7747-81EA-19237FC7EBF1}"/>
              </a:ext>
            </a:extLst>
          </p:cNvPr>
          <p:cNvSpPr txBox="1"/>
          <p:nvPr/>
        </p:nvSpPr>
        <p:spPr>
          <a:xfrm>
            <a:off x="9553904" y="684011"/>
            <a:ext cx="163917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Telemedicina</a:t>
            </a: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0590D9C5-168E-D54F-B186-7F75FCB1CE1D}"/>
              </a:ext>
            </a:extLst>
          </p:cNvPr>
          <p:cNvCxnSpPr>
            <a:cxnSpLocks/>
          </p:cNvCxnSpPr>
          <p:nvPr/>
        </p:nvCxnSpPr>
        <p:spPr>
          <a:xfrm>
            <a:off x="4083270" y="857322"/>
            <a:ext cx="0" cy="51335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F41D2D26-0C62-C346-A101-6BFAC6745C52}"/>
              </a:ext>
            </a:extLst>
          </p:cNvPr>
          <p:cNvCxnSpPr>
            <a:cxnSpLocks/>
          </p:cNvCxnSpPr>
          <p:nvPr/>
        </p:nvCxnSpPr>
        <p:spPr>
          <a:xfrm>
            <a:off x="8371493" y="857322"/>
            <a:ext cx="0" cy="51335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D387A6C0-F180-4345-A913-56426EBBDEFA}"/>
              </a:ext>
            </a:extLst>
          </p:cNvPr>
          <p:cNvCxnSpPr/>
          <p:nvPr/>
        </p:nvCxnSpPr>
        <p:spPr>
          <a:xfrm>
            <a:off x="173421" y="1158446"/>
            <a:ext cx="11845158" cy="826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page52image43582352">
            <a:extLst>
              <a:ext uri="{FF2B5EF4-FFF2-40B4-BE49-F238E27FC236}">
                <a16:creationId xmlns:a16="http://schemas.microsoft.com/office/drawing/2014/main" id="{96CE108F-EE72-424C-B35A-B123DF088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1524000"/>
            <a:ext cx="60325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772BE2F-6CA1-9F4D-A814-4D4FFFCBF6FC}"/>
              </a:ext>
            </a:extLst>
          </p:cNvPr>
          <p:cNvSpPr txBox="1"/>
          <p:nvPr/>
        </p:nvSpPr>
        <p:spPr>
          <a:xfrm>
            <a:off x="9656291" y="31295"/>
            <a:ext cx="2362288" cy="40011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dirty="0"/>
              <a:t>Obiettivo operativo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0E9ED3A-D1E3-CE41-89A8-EC403D564DF7}"/>
              </a:ext>
            </a:extLst>
          </p:cNvPr>
          <p:cNvSpPr txBox="1"/>
          <p:nvPr/>
        </p:nvSpPr>
        <p:spPr>
          <a:xfrm>
            <a:off x="126124" y="1313794"/>
            <a:ext cx="106792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BISOGNI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D17FB39-C412-E44B-93C6-26C3F196821C}"/>
              </a:ext>
            </a:extLst>
          </p:cNvPr>
          <p:cNvSpPr txBox="1"/>
          <p:nvPr/>
        </p:nvSpPr>
        <p:spPr>
          <a:xfrm>
            <a:off x="173421" y="1807779"/>
            <a:ext cx="3799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Difficoltà nel </a:t>
            </a:r>
            <a:r>
              <a:rPr lang="it-IT" b="1" dirty="0"/>
              <a:t>legame tra potenzialità della Casa di Comunità (concepita come ‘’ modello di lavoro più che come luogo fisico ‘) e attività e compiti della Medicina Generale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b="1" dirty="0"/>
              <a:t>Gestione /Organizzazione </a:t>
            </a:r>
          </a:p>
          <a:p>
            <a:r>
              <a:rPr lang="it-IT" b="1" dirty="0"/>
              <a:t>Degli AMT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E102C2A-8BD4-A249-B94E-23ECFE754E23}"/>
              </a:ext>
            </a:extLst>
          </p:cNvPr>
          <p:cNvSpPr txBox="1"/>
          <p:nvPr/>
        </p:nvSpPr>
        <p:spPr>
          <a:xfrm>
            <a:off x="4244768" y="1335653"/>
            <a:ext cx="123749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BISOGNI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9E8FBA2-DCC0-7C4A-AC8A-7DF04A4635C8}"/>
              </a:ext>
            </a:extLst>
          </p:cNvPr>
          <p:cNvSpPr txBox="1"/>
          <p:nvPr/>
        </p:nvSpPr>
        <p:spPr>
          <a:xfrm>
            <a:off x="4121271" y="1807779"/>
            <a:ext cx="42607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Carenza di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un supporto organizzativo (non solo per individuare i ‘’fattori produttivi’ ma anche di tipo  manageriale’) 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per raggiungere gli obiettivi di salute, la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condivisione di percorsi assistenziali e linee guida 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(PDTA),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garantire integrazione tra assistenza sanitaria e sociale (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rapporti con Enti Locali)  e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attrezzarsi con strutture informatiche adeguate 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(ACN 2024)</a:t>
            </a:r>
            <a:endParaRPr kumimoji="0" lang="it-IT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D6567EA-7E10-1141-93E4-A417DCA054A7}"/>
              </a:ext>
            </a:extLst>
          </p:cNvPr>
          <p:cNvSpPr txBox="1"/>
          <p:nvPr/>
        </p:nvSpPr>
        <p:spPr>
          <a:xfrm>
            <a:off x="8687160" y="1435501"/>
            <a:ext cx="140934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BISOGNI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D8875CA-7580-0047-981B-29166F84AA6F}"/>
              </a:ext>
            </a:extLst>
          </p:cNvPr>
          <p:cNvSpPr txBox="1"/>
          <p:nvPr/>
        </p:nvSpPr>
        <p:spPr>
          <a:xfrm>
            <a:off x="8420001" y="1807779"/>
            <a:ext cx="35985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La complessità normativa e l’esplosiva proposta di soluzioni tecnologiche creano la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necessità di una adeguata assistenza per la messa a terra delle stesse 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 modo che siano rispondenti ai bisogni ma e con una tempistica adeguata alle necessità degli utenti</a:t>
            </a:r>
            <a:endParaRPr kumimoji="0" lang="it-IT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2BA1460-F3BB-9C2D-FACC-D4E4A7DFC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3293" y="6480015"/>
            <a:ext cx="217036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42379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43817B2-AED5-394F-9090-A80948F285B7}"/>
              </a:ext>
            </a:extLst>
          </p:cNvPr>
          <p:cNvSpPr txBox="1"/>
          <p:nvPr/>
        </p:nvSpPr>
        <p:spPr>
          <a:xfrm>
            <a:off x="7341326" y="273270"/>
            <a:ext cx="4576922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dirty="0"/>
              <a:t>CASE DELLA COMUNITA’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EA3913-E131-A74B-A979-956DE4692184}"/>
              </a:ext>
            </a:extLst>
          </p:cNvPr>
          <p:cNvSpPr txBox="1"/>
          <p:nvPr/>
        </p:nvSpPr>
        <p:spPr>
          <a:xfrm>
            <a:off x="620110" y="1024865"/>
            <a:ext cx="103265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dirty="0"/>
              <a:t>COME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815188-5B1A-E24E-8EC4-3CF1B9DE3EC6}"/>
              </a:ext>
            </a:extLst>
          </p:cNvPr>
          <p:cNvSpPr txBox="1"/>
          <p:nvPr/>
        </p:nvSpPr>
        <p:spPr>
          <a:xfrm>
            <a:off x="2112577" y="858292"/>
            <a:ext cx="9364719" cy="779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20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Presenza della Cooperativa all’interno della </a:t>
            </a:r>
            <a:r>
              <a:rPr lang="it-IT" sz="20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CdC</a:t>
            </a:r>
            <a:r>
              <a:rPr lang="it-IT" sz="20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per la Presa in carico dei pazienti cronici dei MMG della AFT afferente alla </a:t>
            </a:r>
            <a:r>
              <a:rPr lang="it-IT" sz="20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CdC</a:t>
            </a:r>
            <a:r>
              <a:rPr lang="it-IT" sz="20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Costruzione legame</a:t>
            </a:r>
            <a:endParaRPr lang="it-IT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BEBD5F1-ACC5-D744-AA7A-762A8DD8ECFF}"/>
              </a:ext>
            </a:extLst>
          </p:cNvPr>
          <p:cNvSpPr txBox="1"/>
          <p:nvPr/>
        </p:nvSpPr>
        <p:spPr>
          <a:xfrm>
            <a:off x="2091560" y="1660073"/>
            <a:ext cx="948033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sz="1600" i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Personale amministrativo:</a:t>
            </a:r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Consegna PAI e supporto; Assistenza pazienti cronici; Prenotazione prestazioni</a:t>
            </a: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i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 Personale infermieristico: Attività</a:t>
            </a:r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 prevenzione; facilitazione relazioni ( con </a:t>
            </a:r>
            <a:r>
              <a:rPr lang="it-IT" sz="1600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IFeC</a:t>
            </a:r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Tx/>
              <a:buChar char="-"/>
            </a:pP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 Appropriatezza (con specialisti)</a:t>
            </a: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 Integrazione con Assistenti sociali per la definizione di Piani Assistenziali Sociosanitari</a:t>
            </a: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 Riferimento per AFT all’interno della </a:t>
            </a:r>
            <a:r>
              <a:rPr lang="it-IT" sz="1600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CdC</a:t>
            </a: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 Rapporto con le altre strutture all’interno della </a:t>
            </a:r>
            <a:r>
              <a:rPr lang="it-IT" sz="1600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CdC</a:t>
            </a:r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(</a:t>
            </a:r>
            <a:r>
              <a:rPr lang="it-IT" sz="1600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IFeC</a:t>
            </a:r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 Luogo di coordinamento servizi in telemedicina  </a:t>
            </a:r>
            <a:r>
              <a:rPr lang="it-IT" sz="1600" kern="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collaborazione con ASST</a:t>
            </a: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Ipotesi di una Casa della Comunità ’virtuale’ con la telemedicina e valorizzazione attività nelle  medicine di gruppo</a:t>
            </a:r>
          </a:p>
          <a:p>
            <a:pPr algn="just"/>
            <a:r>
              <a:rPr lang="it-IT" sz="1600" kern="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 Definizione attività educazionale condivisa con altri professionisti</a:t>
            </a: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BE9BF3-1D64-294A-AEDC-5134BC63EB12}"/>
              </a:ext>
            </a:extLst>
          </p:cNvPr>
          <p:cNvSpPr txBox="1"/>
          <p:nvPr/>
        </p:nvSpPr>
        <p:spPr>
          <a:xfrm>
            <a:off x="190500" y="5108136"/>
            <a:ext cx="1600924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BENEFICI</a:t>
            </a:r>
            <a:br>
              <a:rPr lang="it-IT" sz="2400" dirty="0"/>
            </a:br>
            <a:r>
              <a:rPr lang="it-IT" sz="2400" dirty="0"/>
              <a:t>ATTESI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8DF46A9-8FFE-FA48-B1D7-B5F615F891A7}"/>
              </a:ext>
            </a:extLst>
          </p:cNvPr>
          <p:cNvSpPr txBox="1"/>
          <p:nvPr/>
        </p:nvSpPr>
        <p:spPr>
          <a:xfrm>
            <a:off x="2091560" y="4855887"/>
            <a:ext cx="9385736" cy="1516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Ottimizzazione prestazioni ed aumento appropriatezza (azione sulle liste di attesa)</a:t>
            </a: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Collegamento delle </a:t>
            </a:r>
            <a:r>
              <a:rPr lang="it-IT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CdC</a:t>
            </a:r>
            <a:r>
              <a:rPr lang="it-IT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la Medicina Generale</a:t>
            </a:r>
            <a:endParaRPr lang="it-IT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sz="1600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CdC</a:t>
            </a:r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luogo privilegiato per centralità del paziente per la sua presa in carico</a:t>
            </a: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Sviluppo collaborazione tra diversi professionisti e con il sistema sociosanitario (ambiti)</a:t>
            </a:r>
            <a:endParaRPr lang="it-IT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1F93069-5D45-FE17-41FB-EAAE1FF78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293" y="6480015"/>
            <a:ext cx="217036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52674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657AA-8FFC-202A-F0B0-124DF865E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AD71649-BC0D-D261-E202-43AE6897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CC-81DF-4DDF-AA37-789D288BB887}" type="slidenum">
              <a:rPr lang="it-IT" smtClean="0"/>
              <a:t>33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33C8024-A494-A9AC-F958-CB7E4FCEC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293" y="6480015"/>
            <a:ext cx="2170364" cy="37798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06E580F-2099-F17F-3805-1A65FAA99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502" y="6465199"/>
            <a:ext cx="2332580" cy="37798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2CF47E-8656-5B72-D167-E61881D9B859}"/>
              </a:ext>
            </a:extLst>
          </p:cNvPr>
          <p:cNvSpPr txBox="1"/>
          <p:nvPr/>
        </p:nvSpPr>
        <p:spPr>
          <a:xfrm>
            <a:off x="1618939" y="1300739"/>
            <a:ext cx="9940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Progetto di Gestione degli Ambulatori Medici Temporanei (AMT)</a:t>
            </a:r>
          </a:p>
          <a:p>
            <a:r>
              <a:rPr lang="it-IT" sz="2000" b="1" dirty="0"/>
              <a:t> da parte della Cooperativa dei Medici di Medicina Generale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C194D5-260F-97DF-3527-7073D64822DD}"/>
              </a:ext>
            </a:extLst>
          </p:cNvPr>
          <p:cNvSpPr txBox="1"/>
          <p:nvPr/>
        </p:nvSpPr>
        <p:spPr>
          <a:xfrm>
            <a:off x="7341326" y="273270"/>
            <a:ext cx="4576922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dirty="0"/>
              <a:t>CASE DELLA COMUNITA’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07ABFB5-BD6E-220D-3887-CD6935D97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60" y="2429366"/>
            <a:ext cx="10182880" cy="356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2020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5E61A-3F87-FBB7-0646-E0828BF96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44BAA9-D041-2E10-C999-AC65F21E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CC-81DF-4DDF-AA37-789D288BB887}" type="slidenum">
              <a:rPr lang="it-IT" smtClean="0"/>
              <a:t>34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237032B-44A5-F9BE-442B-7C76340E9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293" y="6480015"/>
            <a:ext cx="2170364" cy="37798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38DD6A8-1441-B861-E1E8-7A3759B12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502" y="6480189"/>
            <a:ext cx="2332580" cy="37798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FD756F-C4DB-BAEE-A786-13BC4D920D60}"/>
              </a:ext>
            </a:extLst>
          </p:cNvPr>
          <p:cNvSpPr txBox="1"/>
          <p:nvPr/>
        </p:nvSpPr>
        <p:spPr>
          <a:xfrm>
            <a:off x="1618939" y="955969"/>
            <a:ext cx="9940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Progetto di Gestione degli Ambulatori Medici Temporanei (AMT)</a:t>
            </a:r>
          </a:p>
          <a:p>
            <a:r>
              <a:rPr lang="it-IT" sz="2000" b="1" dirty="0"/>
              <a:t> da parte della Cooperativa dei Medici di Medicina Generale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65D826-9894-AD23-D558-D1C35F06C621}"/>
              </a:ext>
            </a:extLst>
          </p:cNvPr>
          <p:cNvSpPr txBox="1"/>
          <p:nvPr/>
        </p:nvSpPr>
        <p:spPr>
          <a:xfrm>
            <a:off x="7341326" y="273270"/>
            <a:ext cx="4576922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dirty="0"/>
              <a:t>CASE DELLA COMUNITA’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493537B-10F0-15BA-EC46-1CF8760C7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879" y="1714259"/>
            <a:ext cx="9310869" cy="47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7531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43817B2-AED5-394F-9090-A80948F285B7}"/>
              </a:ext>
            </a:extLst>
          </p:cNvPr>
          <p:cNvSpPr txBox="1"/>
          <p:nvPr/>
        </p:nvSpPr>
        <p:spPr>
          <a:xfrm>
            <a:off x="6648994" y="189187"/>
            <a:ext cx="5463340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dirty="0"/>
              <a:t>AFT – FORME AGGREGATIVE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EA3913-E131-A74B-A979-956DE4692184}"/>
              </a:ext>
            </a:extLst>
          </p:cNvPr>
          <p:cNvSpPr txBox="1"/>
          <p:nvPr/>
        </p:nvSpPr>
        <p:spPr>
          <a:xfrm>
            <a:off x="620110" y="1072056"/>
            <a:ext cx="103265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dirty="0"/>
              <a:t>COME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815188-5B1A-E24E-8EC4-3CF1B9DE3EC6}"/>
              </a:ext>
            </a:extLst>
          </p:cNvPr>
          <p:cNvSpPr txBox="1"/>
          <p:nvPr/>
        </p:nvSpPr>
        <p:spPr>
          <a:xfrm>
            <a:off x="2112577" y="905483"/>
            <a:ext cx="9459313" cy="1133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20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Supportare il miglioramento dell’aspetto “organizzativo” della Medicina generale nelle sue varie forme aggregative (Medicine di gruppo e AFT) per migliorare l’organizzazione, la comunicazione e l’efficienza</a:t>
            </a:r>
            <a:endParaRPr lang="it-IT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BEBD5F1-ACC5-D744-AA7A-762A8DD8ECFF}"/>
              </a:ext>
            </a:extLst>
          </p:cNvPr>
          <p:cNvSpPr txBox="1"/>
          <p:nvPr/>
        </p:nvSpPr>
        <p:spPr>
          <a:xfrm>
            <a:off x="2091559" y="2039320"/>
            <a:ext cx="9480331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sz="14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Supporto al referente AFT </a:t>
            </a:r>
            <a:r>
              <a:rPr lang="it-IT" sz="14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nella organizzazione del lavoro del gruppo anche </a:t>
            </a:r>
            <a:r>
              <a:rPr lang="it-IT" sz="14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attraverso un Centro Servizi.</a:t>
            </a:r>
            <a:endParaRPr lang="it-IT" sz="1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4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sz="14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Definizione di «modelli di lavoro e gestionali» per le Medicine di Gruppo ed AFT</a:t>
            </a:r>
            <a:endParaRPr lang="it-IT" sz="1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4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Relazione con le Medicine di Gruppo all’interno della AFT</a:t>
            </a:r>
            <a:endParaRPr lang="it-IT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4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Supporto Attività vaccinale </a:t>
            </a:r>
            <a:endParaRPr lang="it-IT" sz="1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4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Effettuare diagnostica di prossimità – 1 Livello</a:t>
            </a:r>
            <a:endParaRPr lang="it-IT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4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Organizzazione incontri e comunicazione all’interno del gruppo</a:t>
            </a:r>
            <a:endParaRPr lang="it-IT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4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sz="14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Integrazione con sistema sociosanitario ( PAI sociosanitario)</a:t>
            </a:r>
            <a:endParaRPr lang="it-IT" sz="1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4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Attività di rendicontazione dell’attività effettuata</a:t>
            </a:r>
            <a:endParaRPr lang="it-IT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4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sz="14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Organizzazione di eventi di educazione sanitaria </a:t>
            </a:r>
            <a:r>
              <a:rPr lang="it-IT" sz="14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di prevenzione</a:t>
            </a:r>
            <a:endParaRPr lang="it-IT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4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sz="14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Supporto per “pazienti orfani” del medico attraverso collaborazioni con AMT</a:t>
            </a:r>
            <a:endParaRPr lang="it-IT" sz="1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4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sz="14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Interazione con gli Enti Locali</a:t>
            </a:r>
            <a:endParaRPr lang="it-IT" sz="1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6D4612-6E76-554C-820C-2819087BA4BF}"/>
              </a:ext>
            </a:extLst>
          </p:cNvPr>
          <p:cNvSpPr txBox="1"/>
          <p:nvPr/>
        </p:nvSpPr>
        <p:spPr>
          <a:xfrm>
            <a:off x="190500" y="5113730"/>
            <a:ext cx="1600924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BENEFICI</a:t>
            </a:r>
            <a:br>
              <a:rPr lang="it-IT" sz="2400" dirty="0"/>
            </a:br>
            <a:r>
              <a:rPr lang="it-IT" sz="2400" dirty="0"/>
              <a:t>ATTESI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D0FA32B-C51C-3B43-9569-BCFDFF762320}"/>
              </a:ext>
            </a:extLst>
          </p:cNvPr>
          <p:cNvSpPr txBox="1"/>
          <p:nvPr/>
        </p:nvSpPr>
        <p:spPr>
          <a:xfrm>
            <a:off x="2091559" y="4509697"/>
            <a:ext cx="9385736" cy="1769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18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Miglioramento </a:t>
            </a:r>
            <a:r>
              <a:rPr lang="it-IT" sz="18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professionalità </a:t>
            </a:r>
            <a:r>
              <a:rPr lang="it-IT" sz="18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(lavoro sulla formazione e sul lavoro di team)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18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Definizione obiettivi da raggiungere (gestione per obiettivi)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18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Valorizzazione ruolo del MMG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18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Integrazione tra sanitario e sociale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18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sz="18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Aumento delle connessioni </a:t>
            </a:r>
            <a:r>
              <a:rPr lang="it-IT" sz="18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 professionisti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14290C6-AA14-0A25-152C-B4908404B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293" y="6480015"/>
            <a:ext cx="217036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59032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43817B2-AED5-394F-9090-A80948F285B7}"/>
              </a:ext>
            </a:extLst>
          </p:cNvPr>
          <p:cNvSpPr txBox="1"/>
          <p:nvPr/>
        </p:nvSpPr>
        <p:spPr>
          <a:xfrm>
            <a:off x="8178800" y="167483"/>
            <a:ext cx="3612836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dirty="0"/>
              <a:t>TELEMEDICINA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EA3913-E131-A74B-A979-956DE4692184}"/>
              </a:ext>
            </a:extLst>
          </p:cNvPr>
          <p:cNvSpPr txBox="1"/>
          <p:nvPr/>
        </p:nvSpPr>
        <p:spPr>
          <a:xfrm>
            <a:off x="620110" y="1072056"/>
            <a:ext cx="103265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dirty="0"/>
              <a:t>COME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815188-5B1A-E24E-8EC4-3CF1B9DE3EC6}"/>
              </a:ext>
            </a:extLst>
          </p:cNvPr>
          <p:cNvSpPr txBox="1"/>
          <p:nvPr/>
        </p:nvSpPr>
        <p:spPr>
          <a:xfrm>
            <a:off x="2112577" y="905483"/>
            <a:ext cx="8471340" cy="102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8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Facilitare l’introduzione e l’utilizzo degli strumenti di gestione in remoto con particolare focus sulla valorizzazione della assistenza al proprio domicilio (efficacia ed efficienza</a:t>
            </a:r>
            <a:r>
              <a:rPr lang="it-IT" sz="18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BEBD5F1-ACC5-D744-AA7A-762A8DD8ECFF}"/>
              </a:ext>
            </a:extLst>
          </p:cNvPr>
          <p:cNvSpPr txBox="1"/>
          <p:nvPr/>
        </p:nvSpPr>
        <p:spPr>
          <a:xfrm>
            <a:off x="2112577" y="2064948"/>
            <a:ext cx="948033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Valorizzazione della </a:t>
            </a:r>
            <a:r>
              <a:rPr lang="it-IT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</a:t>
            </a:r>
            <a:r>
              <a:rPr lang="it-IT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domiciliarità</a:t>
            </a:r>
            <a:r>
              <a:rPr lang="it-IT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 </a:t>
            </a:r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nelle attività attraverso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Informatizzazione della PSD </a:t>
            </a:r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(schede direttamente su piattaforma e CC)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Telemonitoraggio</a:t>
            </a:r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pazienti in condizioni di instabilità, rischio di ospedalizzazione, dimissioni protette, Deospedalizzazione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Televisita</a:t>
            </a:r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(anche con supporto infermieristico) – Visite di controllo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Introduzione della </a:t>
            </a:r>
            <a:r>
              <a:rPr lang="it-IT" sz="1600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televisita</a:t>
            </a:r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anche mediante app e sessioni dedicate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Teleconsulto</a:t>
            </a:r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tra MMG e specialista, facilitazione per sessioni di confronto con personale specialistico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Telerefertazione</a:t>
            </a:r>
            <a:r>
              <a:rPr lang="it-IT" sz="16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distanza anche come supporto agli ambulatori delle Medicine di gruppo per quel che riguarda la effettuazione di prestazioni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65C809-F700-3343-953D-9D1BEB4A02F6}"/>
              </a:ext>
            </a:extLst>
          </p:cNvPr>
          <p:cNvSpPr txBox="1"/>
          <p:nvPr/>
        </p:nvSpPr>
        <p:spPr>
          <a:xfrm>
            <a:off x="266699" y="5066010"/>
            <a:ext cx="1731917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BENEFICI</a:t>
            </a:r>
            <a:br>
              <a:rPr lang="it-IT" sz="2400" dirty="0"/>
            </a:br>
            <a:r>
              <a:rPr lang="it-IT" sz="2400" dirty="0"/>
              <a:t>ATTESI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BE9B6B-FC60-0A45-AF07-D154199DA7BD}"/>
              </a:ext>
            </a:extLst>
          </p:cNvPr>
          <p:cNvSpPr txBox="1"/>
          <p:nvPr/>
        </p:nvSpPr>
        <p:spPr>
          <a:xfrm>
            <a:off x="2112577" y="4793052"/>
            <a:ext cx="9385736" cy="1425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18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it-IT" sz="18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Miglioramento efficacie ed efficienza</a:t>
            </a:r>
            <a:endParaRPr lang="it-IT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18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Casa come primo luogo di cura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18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Mettere a sistema le opportunità della innovazione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18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Superare le barriere alla introduzione di nuove modalità di assistenza ai pazienti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54D52A-12D6-A046-824B-CA2EDE3939AA}"/>
              </a:ext>
            </a:extLst>
          </p:cNvPr>
          <p:cNvSpPr txBox="1"/>
          <p:nvPr/>
        </p:nvSpPr>
        <p:spPr>
          <a:xfrm>
            <a:off x="10668000" y="6316718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Confidenziale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CF87B54-CDF8-9E61-C110-460D72C08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293" y="6480015"/>
            <a:ext cx="217036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37079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77A940B-121F-3447-9122-39FD72E90E5B}"/>
              </a:ext>
            </a:extLst>
          </p:cNvPr>
          <p:cNvSpPr txBox="1"/>
          <p:nvPr/>
        </p:nvSpPr>
        <p:spPr>
          <a:xfrm>
            <a:off x="10210991" y="210574"/>
            <a:ext cx="169747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Telemedicina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BC6C70-C8AF-E241-87AE-9783056C67BF}"/>
              </a:ext>
            </a:extLst>
          </p:cNvPr>
          <p:cNvSpPr txBox="1"/>
          <p:nvPr/>
        </p:nvSpPr>
        <p:spPr>
          <a:xfrm>
            <a:off x="4295405" y="223042"/>
            <a:ext cx="2566728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TELEMEDICINA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28A8AA-1A87-474A-B747-5623B84F4459}"/>
              </a:ext>
            </a:extLst>
          </p:cNvPr>
          <p:cNvSpPr txBox="1"/>
          <p:nvPr/>
        </p:nvSpPr>
        <p:spPr>
          <a:xfrm>
            <a:off x="1034754" y="877250"/>
            <a:ext cx="2297104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Telerefertazione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4A88F0F-ABFE-8C4C-8866-A4D5773FD454}"/>
              </a:ext>
            </a:extLst>
          </p:cNvPr>
          <p:cNvSpPr txBox="1"/>
          <p:nvPr/>
        </p:nvSpPr>
        <p:spPr>
          <a:xfrm>
            <a:off x="414669" y="1711841"/>
            <a:ext cx="3861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Attività di competenza ASST (refertazione)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4B17310-18F1-FF4D-85DA-D503984C8AFF}"/>
              </a:ext>
            </a:extLst>
          </p:cNvPr>
          <p:cNvSpPr txBox="1"/>
          <p:nvPr/>
        </p:nvSpPr>
        <p:spPr>
          <a:xfrm>
            <a:off x="414669" y="2081390"/>
            <a:ext cx="4332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Attività svolta nelle farmacie (in regime di SSN)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BA86041-282A-0A41-B5CF-A79DF56452A3}"/>
              </a:ext>
            </a:extLst>
          </p:cNvPr>
          <p:cNvSpPr txBox="1"/>
          <p:nvPr/>
        </p:nvSpPr>
        <p:spPr>
          <a:xfrm>
            <a:off x="414669" y="2450939"/>
            <a:ext cx="3836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Attività svolta ambulatori MMG (solvenza)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04ED5C2-430A-934F-8B7C-2712F0BD37C6}"/>
              </a:ext>
            </a:extLst>
          </p:cNvPr>
          <p:cNvSpPr txBox="1"/>
          <p:nvPr/>
        </p:nvSpPr>
        <p:spPr>
          <a:xfrm>
            <a:off x="514451" y="1388566"/>
            <a:ext cx="1668855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Attuali declinazioni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0D169A-0EF5-B04F-9527-9B411B116F22}"/>
              </a:ext>
            </a:extLst>
          </p:cNvPr>
          <p:cNvSpPr txBox="1"/>
          <p:nvPr/>
        </p:nvSpPr>
        <p:spPr>
          <a:xfrm>
            <a:off x="514450" y="2872806"/>
            <a:ext cx="1665712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Future declinazioni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BCFF5F-CFA2-DF4C-A57E-D89CC6F7120F}"/>
              </a:ext>
            </a:extLst>
          </p:cNvPr>
          <p:cNvSpPr txBox="1"/>
          <p:nvPr/>
        </p:nvSpPr>
        <p:spPr>
          <a:xfrm>
            <a:off x="414669" y="3263896"/>
            <a:ext cx="4157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Attività svolta in collaborazione ASST (referto) e Coop (organizzazione) a supporto MMG (non sostenibile con attuali tariffe – possibilità di progetti ad hoc)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F267D64-D3AB-4F40-9795-127735192E66}"/>
              </a:ext>
            </a:extLst>
          </p:cNvPr>
          <p:cNvSpPr txBox="1"/>
          <p:nvPr/>
        </p:nvSpPr>
        <p:spPr>
          <a:xfrm>
            <a:off x="6981898" y="926901"/>
            <a:ext cx="2454518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Telemonitoraggio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6DBF179-0F22-4940-9FE7-EFF0C2447A1C}"/>
              </a:ext>
            </a:extLst>
          </p:cNvPr>
          <p:cNvSpPr txBox="1"/>
          <p:nvPr/>
        </p:nvSpPr>
        <p:spPr>
          <a:xfrm>
            <a:off x="8809802" y="2734971"/>
            <a:ext cx="2179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Telemonitoraggio tipo 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830B182-0902-9545-A5B0-9749F756D1D0}"/>
              </a:ext>
            </a:extLst>
          </p:cNvPr>
          <p:cNvSpPr txBox="1"/>
          <p:nvPr/>
        </p:nvSpPr>
        <p:spPr>
          <a:xfrm>
            <a:off x="5450643" y="1530244"/>
            <a:ext cx="1843291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Domiciliarità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Intervento personale sanitario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433C1F1-78BE-AA41-B7C3-8BD64BC40BE1}"/>
              </a:ext>
            </a:extLst>
          </p:cNvPr>
          <p:cNvSpPr txBox="1"/>
          <p:nvPr/>
        </p:nvSpPr>
        <p:spPr>
          <a:xfrm>
            <a:off x="5259920" y="2789493"/>
            <a:ext cx="2784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PSD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: informatizzazione attività svolta a domicilio con invio scheda nelle piattaforme /cc del MMG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CBCCC53-2926-B94B-9764-CFA1A307383E}"/>
              </a:ext>
            </a:extLst>
          </p:cNvPr>
          <p:cNvSpPr txBox="1"/>
          <p:nvPr/>
        </p:nvSpPr>
        <p:spPr>
          <a:xfrm>
            <a:off x="5588801" y="2332505"/>
            <a:ext cx="149117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Sorveglianza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0D70E9D-0E59-2C46-BA22-E6ADB9B7A642}"/>
              </a:ext>
            </a:extLst>
          </p:cNvPr>
          <p:cNvSpPr txBox="1"/>
          <p:nvPr/>
        </p:nvSpPr>
        <p:spPr>
          <a:xfrm>
            <a:off x="8977813" y="1508928"/>
            <a:ext cx="1843291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Domiciliarità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senza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Intervento personale sanitario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E5625F6-3BF5-1948-8B47-70F85C2F0B93}"/>
              </a:ext>
            </a:extLst>
          </p:cNvPr>
          <p:cNvSpPr txBox="1"/>
          <p:nvPr/>
        </p:nvSpPr>
        <p:spPr>
          <a:xfrm>
            <a:off x="9138675" y="2392128"/>
            <a:ext cx="152157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Monitoraggio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D7BAC97-ADAD-E643-A5F3-98CCD25B44FF}"/>
              </a:ext>
            </a:extLst>
          </p:cNvPr>
          <p:cNvSpPr txBox="1"/>
          <p:nvPr/>
        </p:nvSpPr>
        <p:spPr>
          <a:xfrm>
            <a:off x="8272130" y="3056252"/>
            <a:ext cx="3636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Controllo parametri vitali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 remoto ed intervento nel caso di necessità.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Soggetti con fragilità, patologie con frequenti riacutizzazioni e accessi ospedalieri  (es Scompenso cardiaco), post dimissione in casi complessi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AB77A5A-30AA-2644-9429-DEC6258EEC5F}"/>
              </a:ext>
            </a:extLst>
          </p:cNvPr>
          <p:cNvSpPr txBox="1"/>
          <p:nvPr/>
        </p:nvSpPr>
        <p:spPr>
          <a:xfrm>
            <a:off x="8272130" y="4423973"/>
            <a:ext cx="3636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Parametri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pressione arteriosa, frequenza ed attività cardiaca,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saturimetria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peso, attività motoria, temperatura (con possibilità di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geolocalizzazione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ed accelerometro)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3CC974E-F435-B24E-A7ED-7919BCA3EEE7}"/>
              </a:ext>
            </a:extLst>
          </p:cNvPr>
          <p:cNvSpPr txBox="1"/>
          <p:nvPr/>
        </p:nvSpPr>
        <p:spPr>
          <a:xfrm>
            <a:off x="5259920" y="4124797"/>
            <a:ext cx="2719343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Cooperativa fornisce aspetto organizzativo (collegamento informatico, manutenzione, addestramento operatori) a fronte di un riconoscimento a PSD effettuata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6CE6E0A-49C2-0443-9091-2E43D12F0AC2}"/>
              </a:ext>
            </a:extLst>
          </p:cNvPr>
          <p:cNvSpPr txBox="1"/>
          <p:nvPr/>
        </p:nvSpPr>
        <p:spPr>
          <a:xfrm>
            <a:off x="8346323" y="5416416"/>
            <a:ext cx="3635421" cy="13849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Cooperativa fornisce aspetto organizzativo (strumenti, collegamento informatico, manutenzione, addestramento operatori) a fronte di un riconoscimento (tarato sulle modalità di monitoraggio (definite da MMG) per ogni monitoraggio (persona e tempo)</a:t>
            </a:r>
          </a:p>
        </p:txBody>
      </p:sp>
    </p:spTree>
    <p:extLst>
      <p:ext uri="{BB962C8B-B14F-4D97-AF65-F5344CB8AC3E}">
        <p14:creationId xmlns:p14="http://schemas.microsoft.com/office/powerpoint/2010/main" val="657167944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77A940B-121F-3447-9122-39FD72E90E5B}"/>
              </a:ext>
            </a:extLst>
          </p:cNvPr>
          <p:cNvSpPr txBox="1"/>
          <p:nvPr/>
        </p:nvSpPr>
        <p:spPr>
          <a:xfrm>
            <a:off x="10210991" y="210574"/>
            <a:ext cx="169747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Telemedicina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BC6C70-C8AF-E241-87AE-9783056C67BF}"/>
              </a:ext>
            </a:extLst>
          </p:cNvPr>
          <p:cNvSpPr txBox="1"/>
          <p:nvPr/>
        </p:nvSpPr>
        <p:spPr>
          <a:xfrm>
            <a:off x="4295405" y="223042"/>
            <a:ext cx="2566728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TELEMEDICINA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28A8AA-1A87-474A-B747-5623B84F4459}"/>
              </a:ext>
            </a:extLst>
          </p:cNvPr>
          <p:cNvSpPr txBox="1"/>
          <p:nvPr/>
        </p:nvSpPr>
        <p:spPr>
          <a:xfrm>
            <a:off x="1396261" y="926901"/>
            <a:ext cx="1408847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Televisita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F267D64-D3AB-4F40-9795-127735192E66}"/>
              </a:ext>
            </a:extLst>
          </p:cNvPr>
          <p:cNvSpPr txBox="1"/>
          <p:nvPr/>
        </p:nvSpPr>
        <p:spPr>
          <a:xfrm>
            <a:off x="7949461" y="926901"/>
            <a:ext cx="1881797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Teleconsulto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D2F6B77-AD48-7E40-BBE4-DA8907E24847}"/>
              </a:ext>
            </a:extLst>
          </p:cNvPr>
          <p:cNvSpPr txBox="1"/>
          <p:nvPr/>
        </p:nvSpPr>
        <p:spPr>
          <a:xfrm>
            <a:off x="478465" y="1594883"/>
            <a:ext cx="50398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Elaborazione di un sistema attraverso il quale il paziente (con orari e modalità definiti) può prenotare (attraverso app) un contatto visivo con il proprio MMG per concordare una serie di azioni (conferma prescrizioni, consiglio terapeutico e nel prossimo futuro, prescrizione giornate di malattia)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Vedi ‘’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rPr>
              <a:t>Documento analitico sul modello orientativo di erogazione della </a:t>
            </a:r>
            <a:r>
              <a:rPr kumimoji="0" lang="it-IT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rPr>
              <a:t>televisita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rPr>
              <a:t>’’ AGENAS 15.01.2025 </a:t>
            </a:r>
            <a:endParaRPr kumimoji="0" lang="it-IT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21F8DF1-7346-BB4B-8B39-93607F1B2E78}"/>
              </a:ext>
            </a:extLst>
          </p:cNvPr>
          <p:cNvSpPr txBox="1"/>
          <p:nvPr/>
        </p:nvSpPr>
        <p:spPr>
          <a:xfrm>
            <a:off x="6096000" y="1594883"/>
            <a:ext cx="503983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Sistema di connessione tra MMG e specialista per la discussione di particolari casi clinici.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 contatto può avvenire in giorni ed ore definite della settimana e comunque dietro prenotazione.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Vedi ‘’ DGR XII /3671 del 16.12.2024’’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0DF94F3-4C1C-544C-AAF4-89586AE008A2}"/>
              </a:ext>
            </a:extLst>
          </p:cNvPr>
          <p:cNvSpPr txBox="1"/>
          <p:nvPr/>
        </p:nvSpPr>
        <p:spPr>
          <a:xfrm>
            <a:off x="561833" y="4118650"/>
            <a:ext cx="91723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Beneficio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236FC4F-62D7-EF40-B975-1446479917DA}"/>
              </a:ext>
            </a:extLst>
          </p:cNvPr>
          <p:cNvSpPr txBox="1"/>
          <p:nvPr/>
        </p:nvSpPr>
        <p:spPr>
          <a:xfrm>
            <a:off x="478465" y="4472240"/>
            <a:ext cx="511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Ridurre gli accessi degli utenti agli ambulatori dei medici e sgravio di spostamenti per gli stessi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43F6E7A-8AB9-7E48-9E87-3B867C68962B}"/>
              </a:ext>
            </a:extLst>
          </p:cNvPr>
          <p:cNvSpPr txBox="1"/>
          <p:nvPr/>
        </p:nvSpPr>
        <p:spPr>
          <a:xfrm>
            <a:off x="6179368" y="3163326"/>
            <a:ext cx="91723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Beneficio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4C22765-05A4-4D46-8FA6-0268CC4B98E1}"/>
              </a:ext>
            </a:extLst>
          </p:cNvPr>
          <p:cNvSpPr txBox="1"/>
          <p:nvPr/>
        </p:nvSpPr>
        <p:spPr>
          <a:xfrm>
            <a:off x="6096000" y="3516916"/>
            <a:ext cx="5227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Ridurre delle prestazioni specialistiche e delle conseguenti liste di attesa.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Migliore gestione della  propria patologia specialmente ai pazienti con patologie croniche.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D79911E-1DC4-8F44-ACAB-51AC64FAED1F}"/>
              </a:ext>
            </a:extLst>
          </p:cNvPr>
          <p:cNvSpPr txBox="1"/>
          <p:nvPr/>
        </p:nvSpPr>
        <p:spPr>
          <a:xfrm>
            <a:off x="553051" y="5223069"/>
            <a:ext cx="5337385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Cooperativa fornisce sia gli strumenti per le connessioni sia gli aspetti organizzativi (tempistiche etc.) con una attività anche di tipo educazionale sugli utenti.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Viene riconosciuto un corrispettivo ad implementazione della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televisita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 dopo presentazione dati relativi alla attività svolta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11C650C-BFB0-BF48-BA98-FF24AECD8A03}"/>
              </a:ext>
            </a:extLst>
          </p:cNvPr>
          <p:cNvSpPr txBox="1"/>
          <p:nvPr/>
        </p:nvSpPr>
        <p:spPr>
          <a:xfrm>
            <a:off x="6179368" y="4770654"/>
            <a:ext cx="5337385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Cooperativa fornisce sia gli strumenti per le connessioni sia gli aspetti organizzativi (tempistiche etc.) con una attività anche di tipo formativo sui professionisti.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Viene riconosciuto un corrispettivo ad implementazione del teleconsulto e dopo presentazione dati relativi alla attività svolta</a:t>
            </a:r>
          </a:p>
        </p:txBody>
      </p:sp>
    </p:spTree>
    <p:extLst>
      <p:ext uri="{BB962C8B-B14F-4D97-AF65-F5344CB8AC3E}">
        <p14:creationId xmlns:p14="http://schemas.microsoft.com/office/powerpoint/2010/main" val="849467011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86C4D-5060-7C1D-17FE-FB395E5CD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864A48B-E350-F4FE-89C2-C9C8ECF1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CC-81DF-4DDF-AA37-789D288BB887}" type="slidenum">
              <a:rPr lang="it-IT" smtClean="0"/>
              <a:t>39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72D7C7F-E38E-ADDE-E5F0-FD00495D6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293" y="6480015"/>
            <a:ext cx="2170364" cy="37798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29DC3CD-B936-B7B7-FA35-E22A7E90D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502" y="6465199"/>
            <a:ext cx="2332580" cy="37798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A278C34-5DCC-56A5-87AD-6E52A6A70A26}"/>
              </a:ext>
            </a:extLst>
          </p:cNvPr>
          <p:cNvSpPr txBox="1"/>
          <p:nvPr/>
        </p:nvSpPr>
        <p:spPr>
          <a:xfrm>
            <a:off x="389744" y="899414"/>
            <a:ext cx="116773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Siamo in un momento critico di trasformazione del modello della medicina territoriale </a:t>
            </a:r>
          </a:p>
          <a:p>
            <a:endParaRPr lang="it-IT" sz="2000" dirty="0"/>
          </a:p>
          <a:p>
            <a:r>
              <a:rPr lang="it-IT" sz="2000" dirty="0"/>
              <a:t>Numerosi fattori :  carenza di professionisti  , ricambio generazionale , sovraccarico burocratico ,  mancata interoperabilità dei sistemi informatici , difficoltà nella realizzazione di team multidisciplinari , regionalizzazione del sistema sanitario …. rischiano di introdurre  ulteriori criticità a un sistema </a:t>
            </a:r>
          </a:p>
          <a:p>
            <a:r>
              <a:rPr lang="it-IT" sz="2000" dirty="0"/>
              <a:t>già in crisi  </a:t>
            </a:r>
          </a:p>
          <a:p>
            <a:endParaRPr lang="it-IT" sz="2000" dirty="0"/>
          </a:p>
          <a:p>
            <a:r>
              <a:rPr lang="it-IT" sz="2000" dirty="0"/>
              <a:t>I recenti  tentativi di riforma delle cure primarie   ( DL Schillaci ) ora in discussione si pongono più una questione di forma ( inquadramento contrattuale ) e di urgenza dettata  da scadenze imminenti del PNRR ,  che di sostanza ( cioè definire i contenuti professionali e gli obiettivi per i MMG  delle AFT , delle </a:t>
            </a:r>
            <a:r>
              <a:rPr lang="it-IT" sz="2000" dirty="0" err="1"/>
              <a:t>CdC</a:t>
            </a:r>
            <a:r>
              <a:rPr lang="it-IT" sz="2000" dirty="0"/>
              <a:t> ) </a:t>
            </a:r>
          </a:p>
          <a:p>
            <a:endParaRPr lang="it-IT" sz="2000" dirty="0"/>
          </a:p>
          <a:p>
            <a:r>
              <a:rPr lang="it-IT" sz="2000" dirty="0"/>
              <a:t>In questa confusione il mondo cooperativo della MG potrebbe dare un valido contributo </a:t>
            </a:r>
          </a:p>
          <a:p>
            <a:r>
              <a:rPr lang="it-IT" sz="2000" dirty="0"/>
              <a:t>alla riorganizzazione territoriale , forte delle esperienze di gestione dei Centri , della partecipazione a progetti di ricerca e di salute pubblica , di possibile interazione con la sanità integrativa </a:t>
            </a:r>
          </a:p>
          <a:p>
            <a:endParaRPr lang="it-IT" sz="2000" dirty="0"/>
          </a:p>
          <a:p>
            <a:r>
              <a:rPr lang="it-IT" sz="2000" dirty="0"/>
              <a:t>Resta difficile la interlocuzione e la rappresentatività di questa esperienza diffusa al mondo istituzionale , politico e sindacale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84FC404-B761-C00E-73B3-824F6825C4AE}"/>
              </a:ext>
            </a:extLst>
          </p:cNvPr>
          <p:cNvSpPr txBox="1"/>
          <p:nvPr/>
        </p:nvSpPr>
        <p:spPr>
          <a:xfrm>
            <a:off x="4212236" y="210574"/>
            <a:ext cx="349898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 CONCLUSIONE </a:t>
            </a:r>
          </a:p>
        </p:txBody>
      </p:sp>
    </p:spTree>
    <p:extLst>
      <p:ext uri="{BB962C8B-B14F-4D97-AF65-F5344CB8AC3E}">
        <p14:creationId xmlns:p14="http://schemas.microsoft.com/office/powerpoint/2010/main" val="348191385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84DC8-1C91-5DC3-0DB0-53A558DB7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6F8AAF-D342-EE73-7C05-A359DFFFB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Medicina generale : nuovi modelli fra pubblico e privato.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1C937A-BA19-3B09-32BA-305C48DA2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91511"/>
          </a:xfrm>
        </p:spPr>
        <p:txBody>
          <a:bodyPr/>
          <a:lstStyle/>
          <a:p>
            <a:r>
              <a:rPr lang="it-IT" b="1" dirty="0"/>
              <a:t>( piattaforme Agende ( Moduli IA?  ) per PIC :  </a:t>
            </a:r>
          </a:p>
          <a:p>
            <a:r>
              <a:rPr lang="it-IT" b="1" dirty="0"/>
              <a:t>Analisi di un percorso di assistenza medico generica erogata dalle Coop di mmg .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D514DB6-9CEE-DBFA-6F9F-82D5F15F1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72" y="0"/>
            <a:ext cx="1563624" cy="156362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3D7ABFF-0565-EA08-ED77-0977BF55CCB9}"/>
              </a:ext>
            </a:extLst>
          </p:cNvPr>
          <p:cNvSpPr/>
          <p:nvPr/>
        </p:nvSpPr>
        <p:spPr>
          <a:xfrm>
            <a:off x="5001768" y="4855464"/>
            <a:ext cx="6414516" cy="859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400" b="1" dirty="0"/>
              <a:t>Davide Lauri  ( presidente Coop Cmmc Mi )</a:t>
            </a:r>
          </a:p>
        </p:txBody>
      </p:sp>
    </p:spTree>
    <p:extLst>
      <p:ext uri="{BB962C8B-B14F-4D97-AF65-F5344CB8AC3E}">
        <p14:creationId xmlns:p14="http://schemas.microsoft.com/office/powerpoint/2010/main" val="3838618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39390" y="1167280"/>
            <a:ext cx="9649232" cy="2020726"/>
          </a:xfrm>
        </p:spPr>
        <p:txBody>
          <a:bodyPr>
            <a:normAutofit/>
          </a:bodyPr>
          <a:lstStyle/>
          <a:p>
            <a:r>
              <a:rPr lang="it-IT" sz="5400" b="1" dirty="0">
                <a:latin typeface="Freestyle Script" panose="030804020302050B0404" pitchFamily="66" charset="0"/>
              </a:rPr>
              <a:t>GRAZIE PER L’ATTENZIONE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37624" y="4592116"/>
            <a:ext cx="9144000" cy="1655762"/>
          </a:xfrm>
        </p:spPr>
        <p:txBody>
          <a:bodyPr>
            <a:norm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COOPERATIVA CMMC 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Cooperativa Medici Milano Centro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111" y="4468337"/>
            <a:ext cx="2110624" cy="19937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CasellaDiTesto 9"/>
          <p:cNvSpPr txBox="1"/>
          <p:nvPr/>
        </p:nvSpPr>
        <p:spPr>
          <a:xfrm>
            <a:off x="1687068" y="5572397"/>
            <a:ext cx="8005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</a:rPr>
              <a:t>Telefono: +39 02 6080329 – Email: coordinamentopic@coopcmmc.com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84EFE28-1750-B042-C9A0-F68E23455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033" y="6479076"/>
            <a:ext cx="21717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20022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90E70-7AFB-2CFB-12B5-F243D197D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1C811C-1FA8-5503-A4D0-88447A2A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Medicina generale : nuovi modelli fra pubblico e privato.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D1E381-3C10-ECE5-C903-040449C17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91511"/>
          </a:xfrm>
        </p:spPr>
        <p:txBody>
          <a:bodyPr/>
          <a:lstStyle/>
          <a:p>
            <a:r>
              <a:rPr lang="it-IT" b="1" dirty="0"/>
              <a:t>Un possibile contributo  ambulatoriale e territoriale nella gestione della PIC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C3923D-FAE5-BD21-0FD9-32FA0183B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72" y="0"/>
            <a:ext cx="1563624" cy="156362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3B36B3D-2528-26FD-1A8F-705FFF6358B6}"/>
              </a:ext>
            </a:extLst>
          </p:cNvPr>
          <p:cNvSpPr/>
          <p:nvPr/>
        </p:nvSpPr>
        <p:spPr>
          <a:xfrm>
            <a:off x="5001768" y="4855464"/>
            <a:ext cx="6414516" cy="859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 Ivan Scaratti - Dg. Fondazione Elisabetta Germani - Cingia De Botti -</a:t>
            </a:r>
          </a:p>
        </p:txBody>
      </p:sp>
    </p:spTree>
    <p:extLst>
      <p:ext uri="{BB962C8B-B14F-4D97-AF65-F5344CB8AC3E}">
        <p14:creationId xmlns:p14="http://schemas.microsoft.com/office/powerpoint/2010/main" val="1080793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1F4FD-77BB-C082-9482-109C8D763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B33338-B0D3-98BA-01E9-625F86B4D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Medicina generale : nuovi modelli fra pubblico e privato.</a:t>
            </a:r>
            <a:endParaRPr lang="it-IT" sz="3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6BB4723-9D76-D3C2-1059-2545D268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72" y="0"/>
            <a:ext cx="1563624" cy="156362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85B744B-30EC-A5C9-CC81-2645989B7335}"/>
              </a:ext>
            </a:extLst>
          </p:cNvPr>
          <p:cNvSpPr/>
          <p:nvPr/>
        </p:nvSpPr>
        <p:spPr>
          <a:xfrm>
            <a:off x="2888742" y="2804985"/>
            <a:ext cx="6414516" cy="859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/>
              <a:t>Coffee Break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93DCD7-4C71-97C3-E6E1-97650655F539}"/>
              </a:ext>
            </a:extLst>
          </p:cNvPr>
          <p:cNvSpPr txBox="1"/>
          <p:nvPr/>
        </p:nvSpPr>
        <p:spPr>
          <a:xfrm>
            <a:off x="8531352" y="5157216"/>
            <a:ext cx="3739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A tra poco …</a:t>
            </a:r>
          </a:p>
        </p:txBody>
      </p:sp>
    </p:spTree>
    <p:extLst>
      <p:ext uri="{BB962C8B-B14F-4D97-AF65-F5344CB8AC3E}">
        <p14:creationId xmlns:p14="http://schemas.microsoft.com/office/powerpoint/2010/main" val="4217641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0E554-4242-401F-AE38-C67A18A1B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A93F9F-497B-D558-EA4A-8F97FB40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Medicina generale : nuovi modelli fra pubblico e privato.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52BCC9-E523-FBE6-64A5-3C9587464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91511"/>
          </a:xfrm>
        </p:spPr>
        <p:txBody>
          <a:bodyPr/>
          <a:lstStyle/>
          <a:p>
            <a:r>
              <a:rPr lang="it-IT" b="1" dirty="0"/>
              <a:t> Tecnologia a supporto della rete service 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pPr marL="0" indent="0">
              <a:buNone/>
            </a:pPr>
            <a:r>
              <a:rPr lang="it-IT" b="1" dirty="0"/>
              <a:t>(intervento in remoto) 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2B26E45-EC42-3AC5-347A-F26FAE4AD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72" y="0"/>
            <a:ext cx="1563624" cy="156362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6D9B4F8-EAB4-128E-60A6-BE08747C70C9}"/>
              </a:ext>
            </a:extLst>
          </p:cNvPr>
          <p:cNvSpPr/>
          <p:nvPr/>
        </p:nvSpPr>
        <p:spPr>
          <a:xfrm>
            <a:off x="5001768" y="4855464"/>
            <a:ext cx="6414516" cy="859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 P. Russo  (Presidente Gesan Srl)</a:t>
            </a:r>
          </a:p>
        </p:txBody>
      </p:sp>
    </p:spTree>
    <p:extLst>
      <p:ext uri="{BB962C8B-B14F-4D97-AF65-F5344CB8AC3E}">
        <p14:creationId xmlns:p14="http://schemas.microsoft.com/office/powerpoint/2010/main" val="91134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F5D14-07BC-CE04-55CC-5F357D693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562FF6-8B2D-24C0-F028-58792D69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Medicina generale : nuovi modelli fra pubblico e privato.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1EF805-E04F-B939-F6EF-9EE9047C2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91511"/>
          </a:xfrm>
        </p:spPr>
        <p:txBody>
          <a:bodyPr/>
          <a:lstStyle/>
          <a:p>
            <a:r>
              <a:rPr lang="it-IT" b="1" dirty="0"/>
              <a:t>RSA e assistenza sul territorio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A55ECC6-2717-266D-A773-048CCDE55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72" y="0"/>
            <a:ext cx="1563624" cy="156362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8387215-24C5-7422-3672-8C830F936C97}"/>
              </a:ext>
            </a:extLst>
          </p:cNvPr>
          <p:cNvSpPr/>
          <p:nvPr/>
        </p:nvSpPr>
        <p:spPr>
          <a:xfrm>
            <a:off x="5001768" y="4855464"/>
            <a:ext cx="6414516" cy="859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Luca Degani (Uneba)</a:t>
            </a:r>
          </a:p>
        </p:txBody>
      </p:sp>
    </p:spTree>
    <p:extLst>
      <p:ext uri="{BB962C8B-B14F-4D97-AF65-F5344CB8AC3E}">
        <p14:creationId xmlns:p14="http://schemas.microsoft.com/office/powerpoint/2010/main" val="2731094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845B5-C868-94A8-849E-BF3C7C0C6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31BE96-A829-0838-07E8-45931242B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Medicina generale : nuovi modelli fra pubblico e privato.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1318B5-0BB3-53B7-1387-2B38B57D9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91511"/>
          </a:xfrm>
        </p:spPr>
        <p:txBody>
          <a:bodyPr/>
          <a:lstStyle/>
          <a:p>
            <a:r>
              <a:rPr lang="it-IT" b="1" dirty="0"/>
              <a:t>Migrazione a sistemi open source in ambito sanitario 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60CBB43-A04F-60D4-789A-42293BB57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72" y="0"/>
            <a:ext cx="1563624" cy="156362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C3746C3-7CCD-1060-FAFC-06019D28B52F}"/>
              </a:ext>
            </a:extLst>
          </p:cNvPr>
          <p:cNvSpPr/>
          <p:nvPr/>
        </p:nvSpPr>
        <p:spPr>
          <a:xfrm>
            <a:off x="5001768" y="4855464"/>
            <a:ext cx="6414516" cy="859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Geroldi Marco ( Gm informatica )</a:t>
            </a:r>
          </a:p>
        </p:txBody>
      </p:sp>
    </p:spTree>
    <p:extLst>
      <p:ext uri="{BB962C8B-B14F-4D97-AF65-F5344CB8AC3E}">
        <p14:creationId xmlns:p14="http://schemas.microsoft.com/office/powerpoint/2010/main" val="1854512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0F23F-2CAC-7B9B-8267-00DA7429D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3454E2-1A90-DCEC-9660-E3CD68213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Medicina generale : nuovi modelli fra pubblico e privato.</a:t>
            </a:r>
            <a:endParaRPr lang="it-IT" sz="3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B7BDBAC-98DE-2C6D-CD51-6DA37B232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72" y="0"/>
            <a:ext cx="1563624" cy="156362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874077E-054B-842D-EC23-33529402ADDA}"/>
              </a:ext>
            </a:extLst>
          </p:cNvPr>
          <p:cNvSpPr/>
          <p:nvPr/>
        </p:nvSpPr>
        <p:spPr>
          <a:xfrm>
            <a:off x="2888742" y="2804985"/>
            <a:ext cx="6414516" cy="859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/>
              <a:t>Pranzo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9727A4-0482-4C45-FA3E-C92D0A2E5E51}"/>
              </a:ext>
            </a:extLst>
          </p:cNvPr>
          <p:cNvSpPr txBox="1"/>
          <p:nvPr/>
        </p:nvSpPr>
        <p:spPr>
          <a:xfrm>
            <a:off x="7772400" y="5157216"/>
            <a:ext cx="4498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A tra poco …</a:t>
            </a:r>
          </a:p>
          <a:p>
            <a:r>
              <a:rPr lang="it-IT" sz="3200" dirty="0"/>
              <a:t>Ripresa alle ore : 14,00</a:t>
            </a:r>
          </a:p>
        </p:txBody>
      </p:sp>
    </p:spTree>
    <p:extLst>
      <p:ext uri="{BB962C8B-B14F-4D97-AF65-F5344CB8AC3E}">
        <p14:creationId xmlns:p14="http://schemas.microsoft.com/office/powerpoint/2010/main" val="2017704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9AC87-CF17-F6AC-CB73-016F706F9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7B99D1-F95B-48C7-59D0-0D5DE8B7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469553"/>
            <a:ext cx="11281833" cy="641459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2400" b="1" dirty="0">
                <a:latin typeface="Helvetica Neue" panose="020B0604020202020204"/>
              </a:rPr>
            </a:br>
            <a:r>
              <a:rPr lang="it-IT" sz="2400" i="1" dirty="0">
                <a:solidFill>
                  <a:srgbClr val="0070C0"/>
                </a:solidFill>
                <a:latin typeface="Helvetica Neue" panose="020B0604020202020204"/>
              </a:rPr>
              <a:t>Davide Lauri ,  Presidente CMMC </a:t>
            </a:r>
            <a:br>
              <a:rPr lang="it-IT" sz="2400" i="1" dirty="0">
                <a:solidFill>
                  <a:srgbClr val="0070C0"/>
                </a:solidFill>
                <a:latin typeface="Helvetica Neue" panose="020B0604020202020204"/>
              </a:rPr>
            </a:br>
            <a:endParaRPr lang="it-IT" sz="2400" i="1" dirty="0">
              <a:solidFill>
                <a:srgbClr val="0070C0"/>
              </a:solidFill>
              <a:latin typeface="Helvetica Neue" panose="020B0604020202020204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E4ABB78-CED8-39EE-7F33-2A79CBD5F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E4D6-76DA-4D77-93C0-900CB3FED25D}" type="slidenum">
              <a:rPr lang="it-IT" smtClean="0">
                <a:latin typeface="Helvetica Neue" panose="020B0604020202020204"/>
              </a:rPr>
              <a:pPr/>
              <a:t>5</a:t>
            </a:fld>
            <a:endParaRPr lang="it-IT">
              <a:latin typeface="Helvetica Neue" panose="020B0604020202020204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761B79B-501C-ADEC-CAE3-89FA255FC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019" y="6477001"/>
            <a:ext cx="807943" cy="381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A6D29CF0-6FDC-1B95-84C6-1505B88D819E}"/>
              </a:ext>
            </a:extLst>
          </p:cNvPr>
          <p:cNvSpPr/>
          <p:nvPr/>
        </p:nvSpPr>
        <p:spPr>
          <a:xfrm>
            <a:off x="0" y="6477001"/>
            <a:ext cx="12161962" cy="380999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3005875-5A38-ED1A-8E21-139546ABC091}"/>
              </a:ext>
            </a:extLst>
          </p:cNvPr>
          <p:cNvSpPr/>
          <p:nvPr/>
        </p:nvSpPr>
        <p:spPr>
          <a:xfrm>
            <a:off x="5248275" y="2752725"/>
            <a:ext cx="1619250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0E63455-66F7-ACFE-5FB0-CDCC6E4B7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26880" y="-119921"/>
            <a:ext cx="12598062" cy="374961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D0175F8-410B-6F2D-BD47-39FC98FC1A1A}"/>
              </a:ext>
            </a:extLst>
          </p:cNvPr>
          <p:cNvSpPr txBox="1"/>
          <p:nvPr/>
        </p:nvSpPr>
        <p:spPr>
          <a:xfrm>
            <a:off x="901337" y="3366223"/>
            <a:ext cx="102412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</a:rPr>
              <a:t>Analisi di un percorso di assistenza al paziente cronico erogata dalle Coop di MMG  in Regione Lombardia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2C7EE1D-EF96-B632-3CEF-A1A94A95065E}"/>
              </a:ext>
            </a:extLst>
          </p:cNvPr>
          <p:cNvSpPr/>
          <p:nvPr/>
        </p:nvSpPr>
        <p:spPr>
          <a:xfrm>
            <a:off x="-3492708" y="209863"/>
            <a:ext cx="7045380" cy="3156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Medicina generale : nuovi modelli fra pubblico e privato.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E94D926-8F1C-C9A0-22B5-2716A969B5A6}"/>
              </a:ext>
            </a:extLst>
          </p:cNvPr>
          <p:cNvSpPr/>
          <p:nvPr/>
        </p:nvSpPr>
        <p:spPr>
          <a:xfrm>
            <a:off x="3552673" y="1630837"/>
            <a:ext cx="3969058" cy="1852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Medicina generale : nuovi modelli fra pubblico e privato.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C9DF37-AEF5-97DC-DD86-AF7AF2600291}"/>
              </a:ext>
            </a:extLst>
          </p:cNvPr>
          <p:cNvSpPr txBox="1"/>
          <p:nvPr/>
        </p:nvSpPr>
        <p:spPr>
          <a:xfrm>
            <a:off x="1782304" y="2061275"/>
            <a:ext cx="9166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Medicina generale : nuovi modelli fra pubblico e privato.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7A4D81A-D3FE-A88E-1ABE-E7CEADA2748A}"/>
              </a:ext>
            </a:extLst>
          </p:cNvPr>
          <p:cNvSpPr txBox="1"/>
          <p:nvPr/>
        </p:nvSpPr>
        <p:spPr>
          <a:xfrm>
            <a:off x="2965342" y="5548393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Fondazione Elisabetta Germani – Cingia de Botti Cremona</a:t>
            </a:r>
          </a:p>
          <a:p>
            <a:pPr algn="ctr"/>
            <a:r>
              <a:rPr lang="it-IT" dirty="0"/>
              <a:t> 15 e 16 maggio 2026</a:t>
            </a:r>
          </a:p>
        </p:txBody>
      </p:sp>
    </p:spTree>
    <p:extLst>
      <p:ext uri="{BB962C8B-B14F-4D97-AF65-F5344CB8AC3E}">
        <p14:creationId xmlns:p14="http://schemas.microsoft.com/office/powerpoint/2010/main" val="414420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contenuto 5">
            <a:extLst>
              <a:ext uri="{FF2B5EF4-FFF2-40B4-BE49-F238E27FC236}">
                <a16:creationId xmlns:a16="http://schemas.microsoft.com/office/drawing/2014/main" id="{B1293383-7DE3-42E7-9791-364C09481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953" y="1905000"/>
            <a:ext cx="7759816" cy="3724014"/>
          </a:xfrm>
        </p:spPr>
        <p:txBody>
          <a:bodyPr rtlCol="0">
            <a:normAutofit/>
          </a:bodyPr>
          <a:lstStyle/>
          <a:p>
            <a:pPr marL="430472" lvl="1" indent="-143975">
              <a:spcBef>
                <a:spcPts val="224"/>
              </a:spcBef>
              <a:buFont typeface="Verdana"/>
              <a:buChar char="◦"/>
              <a:defRPr/>
            </a:pPr>
            <a:r>
              <a:rPr lang="it-IT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MODELLO DI MEDICINA DI ATTESA NON E’ PIU’ IDONEO:</a:t>
            </a:r>
          </a:p>
          <a:p>
            <a:pPr marL="430472" lvl="1" indent="-143975">
              <a:spcBef>
                <a:spcPts val="224"/>
              </a:spcBef>
              <a:buFont typeface="Verdana"/>
              <a:buChar char="◦"/>
              <a:defRPr/>
            </a:pPr>
            <a:endParaRPr lang="it-IT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743697" lvl="2">
              <a:spcBef>
                <a:spcPts val="224"/>
              </a:spcBef>
              <a:defRPr/>
            </a:pPr>
            <a:r>
              <a:rPr lang="it-IT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è adatto alle condizioni acute </a:t>
            </a:r>
          </a:p>
          <a:p>
            <a:pPr marL="1029447" lvl="2" indent="-285750">
              <a:spcBef>
                <a:spcPts val="224"/>
              </a:spcBef>
              <a:buFontTx/>
              <a:buChar char="-"/>
              <a:defRPr/>
            </a:pPr>
            <a:r>
              <a:rPr lang="it-IT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introduce </a:t>
            </a:r>
            <a:r>
              <a:rPr lang="it-IT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disomogenità</a:t>
            </a:r>
            <a:r>
              <a:rPr lang="it-IT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nel percorso di cura dei cronici tra  chi , a parità di morbilità,  frequenta o meno lo studio del medico</a:t>
            </a:r>
          </a:p>
          <a:p>
            <a:pPr marL="1029447" lvl="2" indent="-285750">
              <a:spcBef>
                <a:spcPts val="224"/>
              </a:spcBef>
              <a:buFontTx/>
              <a:buChar char="-"/>
              <a:defRPr/>
            </a:pPr>
            <a:r>
              <a:rPr lang="it-IT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non è idoneo a fare prevenzione primaria e secondaria della popolazione </a:t>
            </a:r>
          </a:p>
          <a:p>
            <a:pPr marL="1029447" lvl="2" indent="-285750">
              <a:spcBef>
                <a:spcPts val="224"/>
              </a:spcBef>
              <a:buFontTx/>
              <a:buChar char="-"/>
              <a:defRPr/>
            </a:pPr>
            <a:r>
              <a:rPr lang="it-IT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non mette il medico in condizione di intercettare e intervenire sulle fasce più fragili e disabili </a:t>
            </a:r>
          </a:p>
          <a:p>
            <a:pPr marL="743697" lvl="2">
              <a:spcBef>
                <a:spcPts val="224"/>
              </a:spcBef>
              <a:defRPr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 marL="743697" lvl="2">
              <a:spcBef>
                <a:spcPts val="224"/>
              </a:spcBef>
              <a:defRPr/>
            </a:pPr>
            <a:endParaRPr lang="it-IT" sz="1400" dirty="0">
              <a:latin typeface="Arial" pitchFamily="34" charset="0"/>
              <a:cs typeface="Arial" pitchFamily="34" charset="0"/>
            </a:endParaRPr>
          </a:p>
          <a:p>
            <a:pPr marL="430472" lvl="1" indent="-143975">
              <a:spcBef>
                <a:spcPts val="224"/>
              </a:spcBef>
              <a:buFont typeface="Verdana"/>
              <a:buChar char="◦"/>
              <a:defRPr/>
            </a:pPr>
            <a:endParaRPr lang="it-IT" sz="1400" dirty="0">
              <a:latin typeface="Arial" pitchFamily="34" charset="0"/>
              <a:cs typeface="Arial" pitchFamily="34" charset="0"/>
            </a:endParaRPr>
          </a:p>
          <a:p>
            <a:pPr marL="286497" lvl="1">
              <a:spcBef>
                <a:spcPts val="224"/>
              </a:spcBef>
              <a:defRPr/>
            </a:pPr>
            <a:endParaRPr lang="it-IT" sz="1385" dirty="0">
              <a:latin typeface="Arial" pitchFamily="34" charset="0"/>
              <a:cs typeface="Arial" pitchFamily="34" charset="0"/>
            </a:endParaRPr>
          </a:p>
          <a:p>
            <a:pPr marL="430472" lvl="1" indent="-143975">
              <a:spcBef>
                <a:spcPts val="224"/>
              </a:spcBef>
              <a:buFont typeface="Verdana"/>
              <a:buChar char="◦"/>
              <a:defRPr/>
            </a:pPr>
            <a:endParaRPr lang="it-IT" sz="1385" dirty="0">
              <a:latin typeface="Arial" pitchFamily="34" charset="0"/>
              <a:cs typeface="Arial" pitchFamily="34" charset="0"/>
            </a:endParaRPr>
          </a:p>
          <a:p>
            <a:pPr marL="430472" lvl="1" indent="-143975">
              <a:spcBef>
                <a:spcPts val="224"/>
              </a:spcBef>
              <a:buFont typeface="Verdana"/>
              <a:buChar char="◦"/>
              <a:defRPr/>
            </a:pPr>
            <a:endParaRPr lang="it-IT" sz="1385" dirty="0">
              <a:latin typeface="Arial" pitchFamily="34" charset="0"/>
              <a:cs typeface="Arial" pitchFamily="34" charset="0"/>
            </a:endParaRPr>
          </a:p>
          <a:p>
            <a:pPr marL="430472" lvl="1" indent="-143975">
              <a:spcBef>
                <a:spcPts val="224"/>
              </a:spcBef>
              <a:buFont typeface="Verdana"/>
              <a:buChar char="◦"/>
              <a:defRPr/>
            </a:pPr>
            <a:endParaRPr lang="it-IT" sz="138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A4BD03A-E872-4E50-BE6D-FAEFA3BC7B33}"/>
              </a:ext>
            </a:extLst>
          </p:cNvPr>
          <p:cNvSpPr txBox="1">
            <a:spLocks/>
          </p:cNvSpPr>
          <p:nvPr/>
        </p:nvSpPr>
        <p:spPr bwMode="auto">
          <a:xfrm>
            <a:off x="2555846" y="969828"/>
            <a:ext cx="7373923" cy="58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it-IT" altLang="it-IT" sz="2800" dirty="0">
                <a:solidFill>
                  <a:srgbClr val="00B050"/>
                </a:solidFill>
                <a:cs typeface="Calibri" panose="020F0502020204030204" pitchFamily="34" charset="0"/>
              </a:rPr>
              <a:t>La gestione della cronicità: criticità </a:t>
            </a:r>
          </a:p>
        </p:txBody>
      </p:sp>
      <p:sp>
        <p:nvSpPr>
          <p:cNvPr id="6" name="CasellaDiTesto 10">
            <a:extLst>
              <a:ext uri="{FF2B5EF4-FFF2-40B4-BE49-F238E27FC236}">
                <a16:creationId xmlns:a16="http://schemas.microsoft.com/office/drawing/2014/main" id="{9F16D97C-7911-4059-A948-1440078BE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791397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Piano Nazionale Cronicità 2019-2021 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45837A3-C310-454A-9CA3-10E27A6E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084" y="6477001"/>
            <a:ext cx="2743200" cy="380999"/>
          </a:xfrm>
          <a:solidFill>
            <a:srgbClr val="008000"/>
          </a:solidFill>
        </p:spPr>
        <p:txBody>
          <a:bodyPr/>
          <a:lstStyle/>
          <a:p>
            <a:pPr>
              <a:defRPr/>
            </a:pPr>
            <a:fld id="{0CE67572-515A-8A4B-82F2-C4061F24E9DD}" type="slidenum">
              <a:rPr lang="it-IT" altLang="it-IT" smtClean="0">
                <a:solidFill>
                  <a:srgbClr val="00B050"/>
                </a:solidFill>
              </a:rPr>
              <a:pPr>
                <a:defRPr/>
              </a:pPr>
              <a:t>6</a:t>
            </a:fld>
            <a:endParaRPr lang="it-IT" alt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5851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847850" y="6176137"/>
            <a:ext cx="3456062" cy="326774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0A2653"/>
                </a:solidFill>
                <a:cs typeface="Arial" charset="0"/>
              </a:rPr>
              <a:t>La riforma delle cure primarie in Lombardia </a:t>
            </a:r>
            <a:endParaRPr lang="en-US" altLang="it-IT" sz="1200" dirty="0">
              <a:solidFill>
                <a:srgbClr val="0A2653"/>
              </a:solidFill>
              <a:cs typeface="Arial" charset="0"/>
            </a:endParaRPr>
          </a:p>
        </p:txBody>
      </p:sp>
      <p:sp>
        <p:nvSpPr>
          <p:cNvPr id="717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00826B5-06C6-408B-9DA4-FD4913E84CC2}" type="slidenum">
              <a:rPr lang="en-US" altLang="it-IT" sz="1200">
                <a:solidFill>
                  <a:srgbClr val="0A2653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it-IT" sz="1200">
              <a:solidFill>
                <a:srgbClr val="0A2653"/>
              </a:solidFill>
              <a:cs typeface="Arial" charset="0"/>
            </a:endParaRPr>
          </a:p>
        </p:txBody>
      </p:sp>
      <p:pic>
        <p:nvPicPr>
          <p:cNvPr id="7175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80990"/>
            <a:ext cx="11239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18013"/>
            <a:ext cx="8057434" cy="582876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A8972D8-3F5E-AB5B-00BC-F70728EBF552}"/>
              </a:ext>
            </a:extLst>
          </p:cNvPr>
          <p:cNvSpPr/>
          <p:nvPr/>
        </p:nvSpPr>
        <p:spPr>
          <a:xfrm>
            <a:off x="0" y="6477001"/>
            <a:ext cx="12161962" cy="380999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C7C9AD0-28E9-0D8D-9C1E-4E11322C2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607" y="3032395"/>
            <a:ext cx="2831901" cy="146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6466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61D194-2446-1A17-8998-C4795E98F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Helvetica Neue" panose="020B0604020202020204"/>
              </a:rPr>
              <a:t>Il modello di Presa in carico del paziente cronico post CREG in RL </a:t>
            </a:r>
            <a:br>
              <a:rPr lang="it-IT" b="1" dirty="0">
                <a:latin typeface="Helvetica Neue" panose="020B0604020202020204"/>
              </a:rPr>
            </a:br>
            <a:r>
              <a:rPr lang="it-IT" b="1" dirty="0">
                <a:latin typeface="Helvetica Neue" panose="020B0604020202020204"/>
              </a:rPr>
              <a:t>la PIC 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5F13A9F-4A76-2691-8798-73CA3BACC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E4D6-76DA-4D77-93C0-900CB3FED25D}" type="slidenum">
              <a:rPr lang="it-IT" smtClean="0">
                <a:latin typeface="Helvetica Neue" panose="020B0604020202020204"/>
              </a:rPr>
              <a:pPr/>
              <a:t>8</a:t>
            </a:fld>
            <a:endParaRPr lang="it-IT">
              <a:latin typeface="Helvetica Neue" panose="020B0604020202020204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4B6C658-5A61-7B2B-E4DA-EE51CBA03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019" y="6477001"/>
            <a:ext cx="807943" cy="381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EE5E5F96-89FE-BB12-B5E3-27BA7315A867}"/>
              </a:ext>
            </a:extLst>
          </p:cNvPr>
          <p:cNvSpPr/>
          <p:nvPr/>
        </p:nvSpPr>
        <p:spPr>
          <a:xfrm>
            <a:off x="0" y="6477001"/>
            <a:ext cx="12161962" cy="380999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49AF396-A816-B004-295C-12ABB31D0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16" y="1014543"/>
            <a:ext cx="3453272" cy="125937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CB5C6E7-254F-50E5-4B29-5A84D0BD9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426" y="1319959"/>
            <a:ext cx="4000500" cy="84613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799A604-3928-88CD-15F9-A45722A0D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613" y="2301033"/>
            <a:ext cx="8031861" cy="40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938FA858-7418-B186-3462-8F4504210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600075"/>
            <a:ext cx="83375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 Light" panose="020F0302020204030204" pitchFamily="34" charset="0"/>
              <a:ea typeface="DIN Next Rounded LT Pro Medium"/>
              <a:cs typeface="DIN Next Rounded LT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60909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Segnaposto contenuto 3">
            <a:extLst>
              <a:ext uri="{FF2B5EF4-FFF2-40B4-BE49-F238E27FC236}">
                <a16:creationId xmlns:a16="http://schemas.microsoft.com/office/drawing/2014/main" id="{C4F19B13-5DD5-407A-92E0-6DAE494202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6650" y="411924"/>
            <a:ext cx="6984999" cy="5073681"/>
          </a:xfr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78BAC75-8FD7-41C2-601C-58ED18263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717" y="5476081"/>
            <a:ext cx="6334867" cy="113802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4D5751B-53AB-648A-D3FB-88ED7BE64FC2}"/>
              </a:ext>
            </a:extLst>
          </p:cNvPr>
          <p:cNvSpPr/>
          <p:nvPr/>
        </p:nvSpPr>
        <p:spPr>
          <a:xfrm>
            <a:off x="0" y="6477001"/>
            <a:ext cx="12161962" cy="380999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9F9DE88D74A9479FF2F78ED8997ADA" ma:contentTypeVersion="3" ma:contentTypeDescription="Create a new document." ma:contentTypeScope="" ma:versionID="1b3ecc034c068abaed3def6f27566d18">
  <xsd:schema xmlns:xsd="http://www.w3.org/2001/XMLSchema" xmlns:xs="http://www.w3.org/2001/XMLSchema" xmlns:p="http://schemas.microsoft.com/office/2006/metadata/properties" xmlns:ns3="e7bc90f8-32a0-40ff-82bf-125687d8a39d" targetNamespace="http://schemas.microsoft.com/office/2006/metadata/properties" ma:root="true" ma:fieldsID="9c11cdde294ed7d245dc354488fc69dd" ns3:_="">
    <xsd:import namespace="e7bc90f8-32a0-40ff-82bf-125687d8a3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c90f8-32a0-40ff-82bf-125687d8a3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675D4F-2044-4631-8107-3872F2557C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601B95-C3D1-4EB3-B0A6-931A1E823EE9}">
  <ds:schemaRefs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e7bc90f8-32a0-40ff-82bf-125687d8a39d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D7B9A59-AA38-4950-8F53-2F40A75419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bc90f8-32a0-40ff-82bf-125687d8a3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3220</Words>
  <Application>Microsoft Office PowerPoint</Application>
  <PresentationFormat>Widescreen</PresentationFormat>
  <Paragraphs>482</Paragraphs>
  <Slides>46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61" baseType="lpstr">
      <vt:lpstr>MS PGothic</vt:lpstr>
      <vt:lpstr>Aptos</vt:lpstr>
      <vt:lpstr>Aptos Display</vt:lpstr>
      <vt:lpstr>Arial</vt:lpstr>
      <vt:lpstr>Calibri</vt:lpstr>
      <vt:lpstr>Calibri Light</vt:lpstr>
      <vt:lpstr>Century Gothic</vt:lpstr>
      <vt:lpstr>Freestyle Script</vt:lpstr>
      <vt:lpstr>Gill Sans</vt:lpstr>
      <vt:lpstr>Helvetica Neue</vt:lpstr>
      <vt:lpstr>Lucida Sans Unicode</vt:lpstr>
      <vt:lpstr>Titillium Web</vt:lpstr>
      <vt:lpstr>Verdana</vt:lpstr>
      <vt:lpstr>Wingdings</vt:lpstr>
      <vt:lpstr>Tema di Office</vt:lpstr>
      <vt:lpstr>CONVEGNO 15/16 MAGGIO 26</vt:lpstr>
      <vt:lpstr>Medicina generale : Soluzioni di settore e di sistema</vt:lpstr>
      <vt:lpstr>Medicina generale : nuovi modelli fra pubblico e privato.</vt:lpstr>
      <vt:lpstr>Medicina generale : nuovi modelli fra pubblico e privato.</vt:lpstr>
      <vt:lpstr> Davide Lauri ,  Presidente CMMC  </vt:lpstr>
      <vt:lpstr>Presentazione standard di PowerPoint</vt:lpstr>
      <vt:lpstr>Presentazione standard di PowerPoint</vt:lpstr>
      <vt:lpstr>Il modello di Presa in carico del paziente cronico post CREG in RL  la PIC  </vt:lpstr>
      <vt:lpstr>Presentazione standard di PowerPoint</vt:lpstr>
      <vt:lpstr>Presentazione standard di PowerPoint</vt:lpstr>
      <vt:lpstr>PERCENTUALI  PRESA IN CARICO E ADESIONI PER CATEGORIA (dati a  SETTEMBRE   2019)</vt:lpstr>
      <vt:lpstr>Il nuovo modello di Presa in carico del paziente cronico</vt:lpstr>
      <vt:lpstr>Presentazione standard di PowerPoint</vt:lpstr>
      <vt:lpstr>Presentazione standard di PowerPoint</vt:lpstr>
      <vt:lpstr>I pazienti cronici in Regione Lombardia con la nuova BDA</vt:lpstr>
      <vt:lpstr>I nuovi indicatori per monitorare l’attività del Centro Servizi dal 2024</vt:lpstr>
      <vt:lpstr>La remunerazione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nuovo modello di Presa in carico del paziente cronico </vt:lpstr>
      <vt:lpstr>Progettualità con Regione Lombardia Proposte operative 2025 – 2026  Quadro d’insieme - Evoluzione</vt:lpstr>
      <vt:lpstr>Obiettivo</vt:lpstr>
      <vt:lpstr>Modalità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</vt:lpstr>
      <vt:lpstr>Medicina generale : nuovi modelli fra pubblico e privato.</vt:lpstr>
      <vt:lpstr>Medicina generale : nuovi modelli fra pubblico e privato.</vt:lpstr>
      <vt:lpstr>Medicina generale : nuovi modelli fra pubblico e privato.</vt:lpstr>
      <vt:lpstr>Medicina generale : nuovi modelli fra pubblico e privato.</vt:lpstr>
      <vt:lpstr>Medicina generale : nuovi modelli fra pubblico e privato.</vt:lpstr>
      <vt:lpstr>Medicina generale : nuovi modelli fra pubblico e privato.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Antonio Di Malta</dc:creator>
  <cp:lastModifiedBy>UTENTE</cp:lastModifiedBy>
  <cp:revision>22</cp:revision>
  <dcterms:created xsi:type="dcterms:W3CDTF">2026-03-11T09:07:57Z</dcterms:created>
  <dcterms:modified xsi:type="dcterms:W3CDTF">2026-05-16T07:40:00Z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0x010100B09F9DE88D74A9479FF2F78ED8997ADA</vt:lpwstr>
  </property>
</Properties>
</file>